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96" r:id="rId3"/>
    <p:sldId id="336" r:id="rId4"/>
    <p:sldId id="271" r:id="rId5"/>
    <p:sldId id="337" r:id="rId6"/>
    <p:sldId id="293" r:id="rId7"/>
    <p:sldId id="298" r:id="rId8"/>
    <p:sldId id="299" r:id="rId9"/>
    <p:sldId id="300" r:id="rId10"/>
    <p:sldId id="301" r:id="rId11"/>
    <p:sldId id="302" r:id="rId12"/>
    <p:sldId id="303" r:id="rId13"/>
    <p:sldId id="279" r:id="rId14"/>
    <p:sldId id="294" r:id="rId15"/>
    <p:sldId id="338" r:id="rId16"/>
    <p:sldId id="269" r:id="rId17"/>
    <p:sldId id="305" r:id="rId18"/>
    <p:sldId id="306" r:id="rId19"/>
    <p:sldId id="307" r:id="rId20"/>
    <p:sldId id="308" r:id="rId21"/>
    <p:sldId id="309" r:id="rId22"/>
    <p:sldId id="304" r:id="rId23"/>
    <p:sldId id="295" r:id="rId24"/>
    <p:sldId id="281" r:id="rId25"/>
    <p:sldId id="312" r:id="rId26"/>
    <p:sldId id="313" r:id="rId27"/>
    <p:sldId id="314" r:id="rId28"/>
    <p:sldId id="315" r:id="rId29"/>
    <p:sldId id="316" r:id="rId30"/>
    <p:sldId id="311" r:id="rId31"/>
    <p:sldId id="310" r:id="rId32"/>
    <p:sldId id="270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34" r:id="rId42"/>
    <p:sldId id="335" r:id="rId43"/>
    <p:sldId id="333" r:id="rId44"/>
    <p:sldId id="339" r:id="rId45"/>
    <p:sldId id="332" r:id="rId46"/>
    <p:sldId id="268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9" autoAdjust="0"/>
    <p:restoredTop sz="84655" autoAdjust="0"/>
  </p:normalViewPr>
  <p:slideViewPr>
    <p:cSldViewPr snapToGrid="0">
      <p:cViewPr varScale="1">
        <p:scale>
          <a:sx n="43" d="100"/>
          <a:sy n="43" d="100"/>
        </p:scale>
        <p:origin x="4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47D3C-0FE8-48CD-ABE8-2F27A3675F13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841D-9202-401D-8230-986CBD68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24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"Mégsem a kiválasztott rétegekre"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58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jobb klikk &gt; Exportálás &gt; Elemek mentése másként…</a:t>
            </a:r>
          </a:p>
          <a:p>
            <a:r>
              <a:rPr lang="hu-HU" dirty="0"/>
              <a:t>jobb klikk &gt; Exportálás &gt; Kiválasztott elemek mentése másként…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7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BCF52-B58B-67CC-6C8D-7BAA12F84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2CC1AFEF-3DFB-5304-6E7D-7603856B78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35166BE9-E8F4-6A17-5793-DAD599ED68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jobb klikk &gt; Exportálás &gt; Elemek mentése másként…</a:t>
            </a:r>
          </a:p>
          <a:p>
            <a:r>
              <a:rPr lang="hu-HU" dirty="0"/>
              <a:t>jobb klikk &gt; Exportálás &gt; Kiválasztott elemek mentése másként…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193D97E-D43B-E344-5B66-CCDA9F64B5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20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E1A-9C8C-46AD-81E4-38711766F2B8}" type="datetime10">
              <a:rPr lang="en-US" smtClean="0"/>
              <a:t>07:42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FEA7BEB4-D692-C382-5EA6-3475F8A43E13}"/>
              </a:ext>
            </a:extLst>
          </p:cNvPr>
          <p:cNvSpPr/>
          <p:nvPr userDrawn="1"/>
        </p:nvSpPr>
        <p:spPr>
          <a:xfrm>
            <a:off x="831850" y="6376591"/>
            <a:ext cx="74644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807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1B6B-0932-4247-8245-8F27FDE5EEEA}" type="datetime10">
              <a:rPr lang="en-US" smtClean="0"/>
              <a:t>07:42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902E-9007-4551-B744-B2B2B6BC9C56}" type="datetime10">
              <a:rPr lang="en-US" smtClean="0"/>
              <a:t>07:42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07:42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C7E-FF97-495E-8EA6-C5BAD3AE314C}" type="datetime10">
              <a:rPr lang="en-US" smtClean="0"/>
              <a:t>07:42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D53F-7ACA-4B0B-B523-4F46A2824FC5}" type="datetime10">
              <a:rPr lang="en-US" smtClean="0"/>
              <a:t>07:42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C268-431E-4349-9A45-98FD4D86C13F}" type="datetime10">
              <a:rPr lang="en-US" smtClean="0"/>
              <a:t>07:42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4175-704E-4DD3-9E08-6D81C044BEE2}" type="datetime10">
              <a:rPr lang="en-US" smtClean="0"/>
              <a:t>07:42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31A-5425-4BE3-A567-B8E7A0687957}" type="datetime10">
              <a:rPr lang="en-US" smtClean="0"/>
              <a:t>07:42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62BD-8D8B-46AD-9B8C-A463E47E2FF7}" type="datetime10">
              <a:rPr lang="en-US" smtClean="0"/>
              <a:t>07:42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74172"/>
            <a:ext cx="10515600" cy="959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422400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476344" y="6376591"/>
            <a:ext cx="287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3300"/>
                </a:solidFill>
                <a:latin typeface="Arial Narrow" panose="020B0606020202030204" pitchFamily="34" charset="0"/>
              </a:defRPr>
            </a:lvl1pPr>
          </a:lstStyle>
          <a:p>
            <a:fld id="{3F83F346-FC3B-4FAE-9C55-E22FC3EDEB65}" type="datetime10">
              <a:rPr lang="en-US" smtClean="0"/>
              <a:pPr/>
              <a:t>07:42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00"/>
                </a:solidFill>
              </a:defRPr>
            </a:lvl1pPr>
          </a:lstStyle>
          <a:p>
            <a:fld id="{BF021985-4801-4ED1-847D-F9AC44EE79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1167618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 userDrawn="1"/>
        </p:nvSpPr>
        <p:spPr>
          <a:xfrm>
            <a:off x="0" y="6234797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zövegdoboz 8"/>
          <p:cNvSpPr txBox="1"/>
          <p:nvPr userDrawn="1"/>
        </p:nvSpPr>
        <p:spPr>
          <a:xfrm>
            <a:off x="838200" y="6371371"/>
            <a:ext cx="613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Digitalizálás és szerkesztés</a:t>
            </a:r>
          </a:p>
        </p:txBody>
      </p:sp>
    </p:spTree>
    <p:extLst>
      <p:ext uri="{BB962C8B-B14F-4D97-AF65-F5344CB8AC3E}">
        <p14:creationId xmlns:p14="http://schemas.microsoft.com/office/powerpoint/2010/main" val="10370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30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03300"/>
          </a:solidFill>
          <a:latin typeface="Arial Narrow" panose="020B0606020202030204" pitchFamily="34" charset="0"/>
          <a:ea typeface="+mn-ea"/>
          <a:cs typeface="+mn-cs"/>
        </a:defRPr>
      </a:lvl1pPr>
      <a:lvl2pPr marL="534988" indent="-228600" algn="l" defTabSz="914400" rtl="0" eaLnBrk="1" latinLnBrk="0" hangingPunct="1">
        <a:lnSpc>
          <a:spcPct val="90000"/>
        </a:lnSpc>
        <a:spcBef>
          <a:spcPts val="500"/>
        </a:spcBef>
        <a:buFont typeface="Arial Narrow" panose="020B0606020202030204" pitchFamily="34" charset="0"/>
        <a:buChar char="–"/>
        <a:defRPr sz="2400" kern="1200">
          <a:solidFill>
            <a:srgbClr val="006600"/>
          </a:solidFill>
          <a:latin typeface="Arial Narrow" panose="020B060602020203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6600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Digitalizálás és szerkesztés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/>
              <a:t>Geomatematika</a:t>
            </a:r>
            <a:r>
              <a:rPr lang="hu-HU" dirty="0"/>
              <a:t>, programozás, térinformatika</a:t>
            </a:r>
          </a:p>
          <a:p>
            <a:r>
              <a:rPr lang="hu-HU" dirty="0"/>
              <a:t>2026.03.04.</a:t>
            </a:r>
          </a:p>
          <a:p>
            <a:r>
              <a:rPr lang="hu-HU" dirty="0" err="1"/>
              <a:t>Bede-Fazekas</a:t>
            </a:r>
            <a:r>
              <a:rPr lang="hu-HU" dirty="0"/>
              <a:t> Ákos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42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315CC-804F-294E-C032-273474B03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 descr="A képen szöveg, képernyőkép, térkép, szoftv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BA402309-DC1D-2562-F98B-05E2E668CF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7528" y="1511696"/>
            <a:ext cx="2810624" cy="1854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F1AC987-0734-88C0-9BAA-B945A69EB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Szerkesztés folyamata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AC10A8D-09ED-6AA6-C333-EDC9F97B1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84" y="1422400"/>
            <a:ext cx="6634316" cy="4754563"/>
          </a:xfrm>
        </p:spPr>
        <p:txBody>
          <a:bodyPr/>
          <a:lstStyle/>
          <a:p>
            <a:r>
              <a:rPr lang="hu-HU" dirty="0"/>
              <a:t>szerkesztés megkezdése</a:t>
            </a:r>
          </a:p>
          <a:p>
            <a:r>
              <a:rPr lang="hu-HU" dirty="0"/>
              <a:t>létrehozás/módosítás/törlés</a:t>
            </a:r>
          </a:p>
          <a:p>
            <a:r>
              <a:rPr lang="hu-HU" dirty="0">
                <a:solidFill>
                  <a:srgbClr val="FF0000"/>
                </a:solidFill>
              </a:rPr>
              <a:t>módosítások mentése vagy visszavonása</a:t>
            </a:r>
          </a:p>
          <a:p>
            <a:pPr lvl="1"/>
            <a:r>
              <a:rPr lang="hu-HU" dirty="0"/>
              <a:t>bármikor a szerkesztés során</a:t>
            </a:r>
          </a:p>
          <a:p>
            <a:pPr lvl="1"/>
            <a:r>
              <a:rPr lang="hu-HU" dirty="0"/>
              <a:t>akár többször is</a:t>
            </a:r>
          </a:p>
          <a:p>
            <a:r>
              <a:rPr lang="hu-HU" dirty="0"/>
              <a:t>szerkesztés befejezése</a:t>
            </a:r>
          </a:p>
          <a:p>
            <a:pPr lvl="1"/>
            <a:r>
              <a:rPr lang="hu-HU" dirty="0"/>
              <a:t>ha van mentetlen módosítás, rákérdez</a:t>
            </a:r>
          </a:p>
          <a:p>
            <a:pPr lvl="1"/>
            <a:r>
              <a:rPr lang="hu-HU" dirty="0"/>
              <a:t>választhatjuk a befejezést úgy is, hogy minden módosítást eldobunk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65D6425-BF10-D21E-FF83-AF0957D1C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pic>
        <p:nvPicPr>
          <p:cNvPr id="8" name="Kép 7" descr="A képen szöveg, képernyőkép, térkép, írószer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BB7CD2A0-D789-0010-1408-040B32515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41" y="3565524"/>
            <a:ext cx="4333333" cy="2542857"/>
          </a:xfrm>
          <a:prstGeom prst="rect">
            <a:avLst/>
          </a:prstGeom>
          <a:ln>
            <a:noFill/>
          </a:ln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7F0134D8-EA38-0C6B-6543-AC8908707E70}"/>
              </a:ext>
            </a:extLst>
          </p:cNvPr>
          <p:cNvSpPr/>
          <p:nvPr/>
        </p:nvSpPr>
        <p:spPr>
          <a:xfrm>
            <a:off x="877527" y="1828801"/>
            <a:ext cx="2810624" cy="5161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C7A9514D-02A2-861B-3202-439CF3ECEEE3}"/>
              </a:ext>
            </a:extLst>
          </p:cNvPr>
          <p:cNvSpPr/>
          <p:nvPr/>
        </p:nvSpPr>
        <p:spPr>
          <a:xfrm>
            <a:off x="877526" y="2600325"/>
            <a:ext cx="2810624" cy="5177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B7DDEA0E-5333-DB50-1F60-F0CD67B48512}"/>
              </a:ext>
            </a:extLst>
          </p:cNvPr>
          <p:cNvSpPr/>
          <p:nvPr/>
        </p:nvSpPr>
        <p:spPr>
          <a:xfrm>
            <a:off x="1438990" y="1506934"/>
            <a:ext cx="313610" cy="3266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2746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646EA-E805-06C1-F2A3-FE301138A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A képen szöveg, képernyőkép, térkép, szoftv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FB33421-1858-DA1D-A153-2AA765517B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7528" y="1511696"/>
            <a:ext cx="2810624" cy="1854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6059FB64-B5AA-4087-A722-A5E655E2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Szerkesztés folyamata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20E9ACC-E90D-A8B1-4203-F4D87C940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84" y="1422400"/>
            <a:ext cx="6634316" cy="4754563"/>
          </a:xfrm>
        </p:spPr>
        <p:txBody>
          <a:bodyPr/>
          <a:lstStyle/>
          <a:p>
            <a:r>
              <a:rPr lang="hu-HU" dirty="0"/>
              <a:t>szerkesztés megkezdése</a:t>
            </a:r>
          </a:p>
          <a:p>
            <a:r>
              <a:rPr lang="hu-HU" dirty="0"/>
              <a:t>létrehozás/módosítás/törlés</a:t>
            </a:r>
          </a:p>
          <a:p>
            <a:r>
              <a:rPr lang="hu-HU" dirty="0"/>
              <a:t>módosítások mentése vagy visszavonása</a:t>
            </a:r>
          </a:p>
          <a:p>
            <a:pPr lvl="1"/>
            <a:r>
              <a:rPr lang="hu-HU" dirty="0"/>
              <a:t>bármikor a szerkesztés során</a:t>
            </a:r>
          </a:p>
          <a:p>
            <a:pPr lvl="1"/>
            <a:r>
              <a:rPr lang="hu-HU" dirty="0"/>
              <a:t>akár többször is</a:t>
            </a:r>
          </a:p>
          <a:p>
            <a:r>
              <a:rPr lang="hu-HU" dirty="0">
                <a:solidFill>
                  <a:srgbClr val="FF0000"/>
                </a:solidFill>
              </a:rPr>
              <a:t>szerkesztés befejezése</a:t>
            </a:r>
          </a:p>
          <a:p>
            <a:pPr lvl="1"/>
            <a:r>
              <a:rPr lang="hu-HU" dirty="0"/>
              <a:t>ha van mentetlen módosítás, rákérdez</a:t>
            </a:r>
          </a:p>
          <a:p>
            <a:pPr lvl="1"/>
            <a:r>
              <a:rPr lang="hu-HU" dirty="0"/>
              <a:t>választhatjuk a befejezést úgy is, hogy minden módosítást eldobunk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8A92249-5112-4C00-5278-96EC43494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1CF5BEFA-84F9-C160-9496-491D26E57BAD}"/>
              </a:ext>
            </a:extLst>
          </p:cNvPr>
          <p:cNvSpPr/>
          <p:nvPr/>
        </p:nvSpPr>
        <p:spPr>
          <a:xfrm>
            <a:off x="1153240" y="1511696"/>
            <a:ext cx="313610" cy="3266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 descr="A képen szöveg, képernyőkép, térkép, írószer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E85E83E9-E9DE-14E7-F43C-B8D8C9D23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41" y="3565524"/>
            <a:ext cx="4333333" cy="254285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4993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7AD5F-4983-B48D-F628-790EF192F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 descr="A képen szöveg, képernyőkép, térkép, szoftv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F9C86400-E9EF-8C96-373F-F297BE6A35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7528" y="1511696"/>
            <a:ext cx="2810624" cy="1854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9C45DC6-5BCE-EA8B-2C5F-3FA67785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Szerkesztés folyamata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993674E-ABCE-F7E5-636C-352FA507D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84" y="1422400"/>
            <a:ext cx="6634316" cy="4754563"/>
          </a:xfrm>
        </p:spPr>
        <p:txBody>
          <a:bodyPr/>
          <a:lstStyle/>
          <a:p>
            <a:r>
              <a:rPr lang="hu-HU" dirty="0"/>
              <a:t>szerkesztés megkezdése</a:t>
            </a:r>
          </a:p>
          <a:p>
            <a:r>
              <a:rPr lang="hu-HU" dirty="0"/>
              <a:t>létrehozás/módosítás/törlés</a:t>
            </a:r>
          </a:p>
          <a:p>
            <a:r>
              <a:rPr lang="hu-HU" dirty="0"/>
              <a:t>módosítások mentése vagy visszavonása</a:t>
            </a:r>
          </a:p>
          <a:p>
            <a:pPr lvl="1"/>
            <a:r>
              <a:rPr lang="hu-HU" dirty="0"/>
              <a:t>bármikor a szerkesztés során</a:t>
            </a:r>
          </a:p>
          <a:p>
            <a:pPr lvl="1"/>
            <a:r>
              <a:rPr lang="hu-HU" dirty="0"/>
              <a:t>akár többször is</a:t>
            </a:r>
          </a:p>
          <a:p>
            <a:r>
              <a:rPr lang="hu-HU" dirty="0"/>
              <a:t>szerkesztés befejezése</a:t>
            </a:r>
          </a:p>
          <a:p>
            <a:pPr lvl="1"/>
            <a:r>
              <a:rPr lang="hu-HU" dirty="0"/>
              <a:t>ha van mentetlen módosítás, rákérdez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választhatjuk a befejezést úgy is, hogy minden módosítást eldobunk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559C449-A8C8-7631-79FC-45F166888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pic>
        <p:nvPicPr>
          <p:cNvPr id="8" name="Kép 7" descr="A képen szöveg, képernyőkép, térkép, írószer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B6F85F32-CFFD-F3AE-610F-AB7EC40CD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41" y="3565524"/>
            <a:ext cx="4333333" cy="2542857"/>
          </a:xfrm>
          <a:prstGeom prst="rect">
            <a:avLst/>
          </a:prstGeom>
          <a:ln>
            <a:noFill/>
          </a:ln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8624EC3E-0E48-5AA3-0CAE-5E8D8FE0C66C}"/>
              </a:ext>
            </a:extLst>
          </p:cNvPr>
          <p:cNvSpPr/>
          <p:nvPr/>
        </p:nvSpPr>
        <p:spPr>
          <a:xfrm>
            <a:off x="877526" y="3116826"/>
            <a:ext cx="2810624" cy="2490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AAA91740-340F-D43A-51E5-365749ED26D2}"/>
              </a:ext>
            </a:extLst>
          </p:cNvPr>
          <p:cNvSpPr/>
          <p:nvPr/>
        </p:nvSpPr>
        <p:spPr>
          <a:xfrm>
            <a:off x="877526" y="2340852"/>
            <a:ext cx="2810624" cy="2490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9072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11B2F9-0AA4-3E88-B0A0-76A714078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 geometriák rajzolása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0ED33BE-2168-F31C-BE9A-954C577BD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952797" cy="4754563"/>
          </a:xfrm>
        </p:spPr>
        <p:txBody>
          <a:bodyPr/>
          <a:lstStyle/>
          <a:p>
            <a:r>
              <a:rPr lang="hu-HU" dirty="0"/>
              <a:t>pont: egyszerű kattintás</a:t>
            </a:r>
          </a:p>
          <a:p>
            <a:r>
              <a:rPr lang="hu-HU" dirty="0"/>
              <a:t>vonallánc/poligon: </a:t>
            </a:r>
            <a:r>
              <a:rPr lang="hu-HU" dirty="0" err="1"/>
              <a:t>vertexenként</a:t>
            </a:r>
            <a:endParaRPr lang="hu-HU" dirty="0"/>
          </a:p>
          <a:p>
            <a:pPr lvl="1"/>
            <a:r>
              <a:rPr lang="hu-HU" dirty="0" err="1"/>
              <a:t>backspace</a:t>
            </a:r>
            <a:r>
              <a:rPr lang="hu-HU" dirty="0"/>
              <a:t>: legutóbbi töréspont törlése</a:t>
            </a:r>
          </a:p>
          <a:p>
            <a:pPr lvl="1"/>
            <a:r>
              <a:rPr lang="hu-HU" dirty="0"/>
              <a:t>jobb klikk: befejezés</a:t>
            </a:r>
          </a:p>
          <a:p>
            <a:pPr lvl="1"/>
            <a:r>
              <a:rPr lang="hu-HU" dirty="0"/>
              <a:t>mindegy, hogy hol áll akkor az egérmutató</a:t>
            </a:r>
          </a:p>
          <a:p>
            <a:r>
              <a:rPr lang="hu-HU" dirty="0"/>
              <a:t>végén adatbeviteli ablak jelenik meg</a:t>
            </a:r>
          </a:p>
          <a:p>
            <a:pPr lvl="1"/>
            <a:r>
              <a:rPr lang="hu-HU" dirty="0"/>
              <a:t>kitölthetjük vagy üresen hagyhatjuk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08504A2-5D4E-5723-B23C-E0A483AF5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pic>
        <p:nvPicPr>
          <p:cNvPr id="7" name="Kép 6" descr="A képen szöveg, képernyőkép, szoftver, Multimédiás szoftv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902BE2E-A46B-2745-3EF3-AED261F6BE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90997" y="224971"/>
            <a:ext cx="4248603" cy="33219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 descr="A képen szöveg, képernyőkép, Betűtípus, szá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D7B5E418-50F1-B3DB-9DD7-5B64497DD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997" y="3696789"/>
            <a:ext cx="4248150" cy="2400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4136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C572B-6B75-B3B7-B5D9-6BD3A1170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0B2398-CB87-0B52-4D47-99C7D98AB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 geometriák rajzolása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A08824D-6182-D5BE-FDF2-91DA7E0A9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2400"/>
            <a:ext cx="4719321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kezdjük szerkeszteni a </a:t>
            </a:r>
            <a:r>
              <a:rPr lang="hu-HU" i="1" dirty="0"/>
              <a:t>rock </a:t>
            </a:r>
            <a:r>
              <a:rPr lang="hu-HU" i="1" dirty="0" err="1"/>
              <a:t>type</a:t>
            </a:r>
            <a:r>
              <a:rPr lang="hu-HU" dirty="0"/>
              <a:t> réteget</a:t>
            </a:r>
          </a:p>
          <a:p>
            <a:pPr lvl="1"/>
            <a:r>
              <a:rPr lang="hu-HU" dirty="0"/>
              <a:t>digitalizáljunk néhány mészkő- (világoskék), homokkő- (narancs) és andezitfoltot (zöld)</a:t>
            </a:r>
          </a:p>
          <a:p>
            <a:pPr lvl="1"/>
            <a:r>
              <a:rPr lang="hu-HU" dirty="0"/>
              <a:t>próbáluk ki, hogy nem adunk mezőértéket</a:t>
            </a:r>
          </a:p>
          <a:p>
            <a:pPr lvl="1"/>
            <a:r>
              <a:rPr lang="hu-HU" dirty="0"/>
              <a:t>mentsük a változásokat</a:t>
            </a:r>
          </a:p>
          <a:p>
            <a:r>
              <a:rPr lang="hu-HU" dirty="0" err="1"/>
              <a:t>GeoPackage</a:t>
            </a:r>
            <a:r>
              <a:rPr lang="hu-HU" dirty="0"/>
              <a:t> esetén az azonosítót automatikusan generálja (mentéskor)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6BE480F-332A-34F4-3376-2AB403A14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pic>
        <p:nvPicPr>
          <p:cNvPr id="6" name="Kép 5" descr="A képen szöveg, képernyőkép, térké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467214F8-6E23-81A0-E8D7-234D8F157C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57521" y="1432243"/>
            <a:ext cx="6461760" cy="46535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8852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45B25-BB24-3BF1-DAF3-FCF480D8F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A636AA-0AD3-44EB-DBBA-0450D4680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 geometriák rajzolása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CFF9889-A09D-E037-5520-191D41D64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2400"/>
            <a:ext cx="6405882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digitalizáljunk még egy </a:t>
            </a:r>
            <a:r>
              <a:rPr lang="hu-HU" dirty="0" err="1"/>
              <a:t>dácittufafoltot</a:t>
            </a:r>
            <a:r>
              <a:rPr lang="hu-HU" dirty="0"/>
              <a:t> (piros)</a:t>
            </a:r>
          </a:p>
          <a:p>
            <a:pPr lvl="1"/>
            <a:r>
              <a:rPr lang="hu-HU" dirty="0"/>
              <a:t>ami érintkezik másik poligonnal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rések és átfedések  jól lenne pont oda kattintani, ahol a másik töréspontjai vannak</a:t>
            </a:r>
            <a:endParaRPr lang="hu-HU" dirty="0"/>
          </a:p>
          <a:p>
            <a:pPr lvl="1"/>
            <a:r>
              <a:rPr lang="hu-HU" dirty="0"/>
              <a:t>fejezzük be a szerkesztést (figyelmeztet a mentésre) – mentsük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DC0129A-A511-40C1-D602-43AD3E8B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pic>
        <p:nvPicPr>
          <p:cNvPr id="9" name="Kép 8" descr="A képen clipar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D80AA66-0C04-F901-57DE-ED2B69B435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4081" y="1422399"/>
            <a:ext cx="4798538" cy="29754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Kép 10" descr="A képen szöveg, képernyőkép, Betűtípus, szá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2B70070F-F8C5-E183-7DA7-F2E423C3C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081" y="4581355"/>
            <a:ext cx="4798538" cy="14876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4864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 descr="A képen szöveg, képernyőkép, térkép, szoftv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F29A72D8-629A-BB29-B820-794BB671E5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4051" y="1869088"/>
            <a:ext cx="2819120" cy="12113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 descr="A képen szöveg, képernyőkép, térkép, szoftv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6EA94AA-C8F7-70FF-56E2-0A8DE70EC3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42581" y="1869089"/>
            <a:ext cx="1582993" cy="12113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C701076-CCD7-9CC2-1795-92CCA93F3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Tapadási beállítások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7ED4E8-86AC-CE71-A1DD-15C622E54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59777"/>
            <a:ext cx="11157153" cy="3017185"/>
          </a:xfrm>
        </p:spPr>
        <p:txBody>
          <a:bodyPr/>
          <a:lstStyle/>
          <a:p>
            <a:r>
              <a:rPr lang="hu-HU" dirty="0"/>
              <a:t>tapadás/</a:t>
            </a:r>
            <a:r>
              <a:rPr lang="hu-HU" dirty="0" err="1"/>
              <a:t>snapping</a:t>
            </a:r>
            <a:endParaRPr lang="hu-HU" dirty="0"/>
          </a:p>
          <a:p>
            <a:r>
              <a:rPr lang="hu-HU" dirty="0"/>
              <a:t>szerkesztéskor hasznos lehet</a:t>
            </a:r>
          </a:p>
          <a:p>
            <a:pPr lvl="1"/>
            <a:r>
              <a:rPr lang="hu-HU" dirty="0"/>
              <a:t>egérmutató odaugrik a közeli pontokhoz/töréspontokhoz</a:t>
            </a:r>
          </a:p>
          <a:p>
            <a:r>
              <a:rPr lang="hu-HU" dirty="0"/>
              <a:t>ki-be kapcsolás</a:t>
            </a:r>
          </a:p>
          <a:p>
            <a:r>
              <a:rPr lang="hu-HU" dirty="0"/>
              <a:t>mely rétegekhez tapadjon? – aktuálishoz, mindhez, rétegenként egyedileg meghatározott módon</a:t>
            </a:r>
          </a:p>
          <a:p>
            <a:r>
              <a:rPr lang="hu-HU" dirty="0"/>
              <a:t>milyen </a:t>
            </a:r>
            <a:r>
              <a:rPr lang="hu-HU" dirty="0" err="1"/>
              <a:t>geometriá</a:t>
            </a:r>
            <a:r>
              <a:rPr lang="hu-HU" dirty="0"/>
              <a:t>(k)hoz tapadjon? – (törés)ponthoz, vonalhoz bárhol, felülethez bárhol, középponthoz, szakaszok középpontjához, vonal végpontjához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E4DCB9B-2763-52D6-2B75-63273DD34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07AB3DB-0839-09D2-3A24-9AC732A54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50" y="1422400"/>
            <a:ext cx="4581525" cy="352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 descr="A képen öngyújtó, piro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FDEB8345-896D-3866-5913-827F4CA31C5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4264" y="1422400"/>
            <a:ext cx="2921089" cy="16431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4442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C5F22-9FDA-036F-09A5-9D61042D5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0414E1-B60A-5AEE-2B74-FBA944BF7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Tapadási beállítások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E1FFFAB-5DFF-F7BC-B0DA-4EF05B3A5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59777"/>
            <a:ext cx="11157153" cy="3017185"/>
          </a:xfrm>
        </p:spPr>
        <p:txBody>
          <a:bodyPr/>
          <a:lstStyle/>
          <a:p>
            <a:r>
              <a:rPr lang="hu-HU" dirty="0"/>
              <a:t>tapadás/</a:t>
            </a:r>
            <a:r>
              <a:rPr lang="hu-HU" dirty="0" err="1"/>
              <a:t>snapping</a:t>
            </a:r>
            <a:endParaRPr lang="hu-HU" dirty="0"/>
          </a:p>
          <a:p>
            <a:r>
              <a:rPr lang="hu-HU" dirty="0"/>
              <a:t>szerkesztéskor hasznos lehet</a:t>
            </a:r>
          </a:p>
          <a:p>
            <a:pPr lvl="1"/>
            <a:r>
              <a:rPr lang="hu-HU" dirty="0"/>
              <a:t>egérmutató odaugrik a közeli pontokhoz/töréspontokhoz</a:t>
            </a:r>
          </a:p>
          <a:p>
            <a:r>
              <a:rPr lang="hu-HU" dirty="0">
                <a:solidFill>
                  <a:srgbClr val="FF0000"/>
                </a:solidFill>
              </a:rPr>
              <a:t>ki-be kapcsolás</a:t>
            </a:r>
          </a:p>
          <a:p>
            <a:r>
              <a:rPr lang="hu-HU" dirty="0"/>
              <a:t>mely rétegekhez tapadjon? – aktuálishoz, mindhez, rétegenként egyedileg meghatározott módon</a:t>
            </a:r>
          </a:p>
          <a:p>
            <a:r>
              <a:rPr lang="hu-HU" dirty="0"/>
              <a:t>milyen </a:t>
            </a:r>
            <a:r>
              <a:rPr lang="hu-HU" dirty="0" err="1"/>
              <a:t>geometriá</a:t>
            </a:r>
            <a:r>
              <a:rPr lang="hu-HU" dirty="0"/>
              <a:t>(k)hoz tapadjon? – (törés)ponthoz, vonalhoz bárhol, felülethez bárhol, középponthoz, szakaszok középpontjához, vonal végpontjához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0013023-6A24-1981-0830-55806CF43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B62D002-94E3-8201-4136-39DF7351C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50" y="1422400"/>
            <a:ext cx="4581525" cy="352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 descr="A képen öngyújtó, piro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9BDBEF2F-084D-EDB0-C0A3-46A4A39CC7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4264" y="1422400"/>
            <a:ext cx="2921089" cy="16431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E85FE5AD-DD07-97D7-75E6-DF7593B11059}"/>
              </a:ext>
            </a:extLst>
          </p:cNvPr>
          <p:cNvSpPr/>
          <p:nvPr/>
        </p:nvSpPr>
        <p:spPr>
          <a:xfrm>
            <a:off x="990600" y="1441451"/>
            <a:ext cx="317244" cy="317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 descr="A képen szöveg, képernyőkép, térkép, szoftv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DFDB2A3-FF29-7E57-5217-FECBEC5992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4051" y="1869088"/>
            <a:ext cx="2819120" cy="12113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 descr="A képen szöveg, képernyőkép, térkép, szoftv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A206D59A-1AEC-9351-30C3-4B2D84DDBC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42581" y="1869089"/>
            <a:ext cx="1582993" cy="12113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3490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41860-628F-8B6D-B43D-5C939D895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8533F6-504E-F504-854C-4D6100D5E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Tapadási beállítások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56F6D8F-B0F1-C9DE-50A3-3E53837B4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59777"/>
            <a:ext cx="11157153" cy="3017185"/>
          </a:xfrm>
        </p:spPr>
        <p:txBody>
          <a:bodyPr/>
          <a:lstStyle/>
          <a:p>
            <a:r>
              <a:rPr lang="hu-HU" dirty="0"/>
              <a:t>tapadás/</a:t>
            </a:r>
            <a:r>
              <a:rPr lang="hu-HU" dirty="0" err="1"/>
              <a:t>snapping</a:t>
            </a:r>
            <a:endParaRPr lang="hu-HU" dirty="0"/>
          </a:p>
          <a:p>
            <a:r>
              <a:rPr lang="hu-HU" dirty="0"/>
              <a:t>szerkesztéskor hasznos lehet</a:t>
            </a:r>
          </a:p>
          <a:p>
            <a:pPr lvl="1"/>
            <a:r>
              <a:rPr lang="hu-HU" dirty="0"/>
              <a:t>egérmutató odaugrik a közeli pontokhoz/töréspontokhoz</a:t>
            </a:r>
          </a:p>
          <a:p>
            <a:r>
              <a:rPr lang="hu-HU" dirty="0"/>
              <a:t>ki-be kapcsolás</a:t>
            </a:r>
          </a:p>
          <a:p>
            <a:r>
              <a:rPr lang="hu-HU" dirty="0">
                <a:solidFill>
                  <a:srgbClr val="FF0000"/>
                </a:solidFill>
              </a:rPr>
              <a:t>mely rétegekhez tapadjon? </a:t>
            </a:r>
            <a:r>
              <a:rPr lang="hu-HU" dirty="0"/>
              <a:t>– aktuálishoz, mindhez, rétegenként egyedileg meghatározott módon</a:t>
            </a:r>
          </a:p>
          <a:p>
            <a:r>
              <a:rPr lang="hu-HU" dirty="0"/>
              <a:t>milyen </a:t>
            </a:r>
            <a:r>
              <a:rPr lang="hu-HU" dirty="0" err="1"/>
              <a:t>geometriá</a:t>
            </a:r>
            <a:r>
              <a:rPr lang="hu-HU" dirty="0"/>
              <a:t>(k)hoz tapadjon? – (törés)ponthoz, vonalhoz bárhol, felülethez bárhol, középponthoz, szakaszok középpontjához, vonal végpontjához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ABC6911-F3A8-7325-116D-53F24D845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A7EFAE72-5D86-F39C-1DCD-F64D19772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50" y="1422400"/>
            <a:ext cx="4581525" cy="352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 descr="A képen öngyújtó, piro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FE4F4D72-52DE-D7DA-4F77-10988351C0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4264" y="1422400"/>
            <a:ext cx="2921089" cy="16431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BE2FF5F9-3206-793D-41C4-A56EB9C6643D}"/>
              </a:ext>
            </a:extLst>
          </p:cNvPr>
          <p:cNvSpPr/>
          <p:nvPr/>
        </p:nvSpPr>
        <p:spPr>
          <a:xfrm>
            <a:off x="1308100" y="1439862"/>
            <a:ext cx="317244" cy="317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 descr="A képen szöveg, képernyőkép, térkép, szoftv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FAD1B57B-A42D-E22B-C05E-DC657BDDE6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4051" y="1869088"/>
            <a:ext cx="2819120" cy="12113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 descr="A képen szöveg, képernyőkép, térkép, szoftv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75F297A-5942-954B-C40A-96FCB33DE8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42581" y="1869089"/>
            <a:ext cx="1582993" cy="12113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5585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E1A96-9081-EBE0-7391-D4150792A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EA3789-BF1F-2F05-45F3-644A2D021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Tapadási beállítások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1090830-4459-77A2-F4AA-BA7C81E20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59777"/>
            <a:ext cx="11157153" cy="3017185"/>
          </a:xfrm>
        </p:spPr>
        <p:txBody>
          <a:bodyPr/>
          <a:lstStyle/>
          <a:p>
            <a:r>
              <a:rPr lang="hu-HU" dirty="0"/>
              <a:t>tapadás/</a:t>
            </a:r>
            <a:r>
              <a:rPr lang="hu-HU" dirty="0" err="1"/>
              <a:t>snapping</a:t>
            </a:r>
            <a:endParaRPr lang="hu-HU" dirty="0"/>
          </a:p>
          <a:p>
            <a:r>
              <a:rPr lang="hu-HU" dirty="0"/>
              <a:t>szerkesztéskor hasznos lehet</a:t>
            </a:r>
          </a:p>
          <a:p>
            <a:pPr lvl="1"/>
            <a:r>
              <a:rPr lang="hu-HU" dirty="0"/>
              <a:t>egérmutató odaugrik a közeli pontokhoz/töréspontokhoz</a:t>
            </a:r>
          </a:p>
          <a:p>
            <a:r>
              <a:rPr lang="hu-HU" dirty="0"/>
              <a:t>ki-be kapcsolás</a:t>
            </a:r>
          </a:p>
          <a:p>
            <a:r>
              <a:rPr lang="hu-HU" dirty="0"/>
              <a:t>mely rétegekhez tapadjon? – </a:t>
            </a:r>
            <a:r>
              <a:rPr lang="hu-HU" dirty="0">
                <a:solidFill>
                  <a:srgbClr val="FF0000"/>
                </a:solidFill>
              </a:rPr>
              <a:t>aktuálishoz, mindhez, rétegenként egyedileg meghatározott módon</a:t>
            </a:r>
          </a:p>
          <a:p>
            <a:r>
              <a:rPr lang="hu-HU" dirty="0"/>
              <a:t>milyen </a:t>
            </a:r>
            <a:r>
              <a:rPr lang="hu-HU" dirty="0" err="1"/>
              <a:t>geometriá</a:t>
            </a:r>
            <a:r>
              <a:rPr lang="hu-HU" dirty="0"/>
              <a:t>(k)hoz tapadjon? – (törés)ponthoz, vonalhoz bárhol, felülethez bárhol, középponthoz, szakaszok középpontjához, vonal végpontjához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7627AE4-C2FE-9F67-B2FD-F40E70A43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C8E2CC6-0CB8-38B0-B49E-DCB632B39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50" y="1422400"/>
            <a:ext cx="4581525" cy="352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 descr="A képen öngyújtó, piro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A0E662E6-0586-CFE6-1970-FCDE6AA353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4264" y="1422400"/>
            <a:ext cx="2921089" cy="16431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Kép 4" descr="A képen szöveg, képernyőkép, térkép, szoftv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F9A72799-5CA1-C7F6-9D9E-A865DE283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4051" y="1869088"/>
            <a:ext cx="2819120" cy="121133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Kép 6" descr="A képen szöveg, képernyőkép, térkép, szoftv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6D20B3E-7FF6-27F3-C23E-C2317CA260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42581" y="1869089"/>
            <a:ext cx="1582993" cy="12113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4525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2808D-8C39-3B4C-6EFA-53391209F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04C7EF-8052-6444-CEF9-53D0172BF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Szerkesztés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89FB17E-46E8-3570-8341-0337ADBB6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555578" cy="4754563"/>
          </a:xfrm>
        </p:spPr>
        <p:txBody>
          <a:bodyPr/>
          <a:lstStyle/>
          <a:p>
            <a:r>
              <a:rPr lang="hu-HU" dirty="0"/>
              <a:t>szerkesztés</a:t>
            </a:r>
          </a:p>
          <a:p>
            <a:pPr lvl="1"/>
            <a:r>
              <a:rPr lang="hu-HU" dirty="0"/>
              <a:t>új geometriák és hozzájuk tartozó adatok (új sor) létrehozása</a:t>
            </a:r>
          </a:p>
          <a:p>
            <a:pPr lvl="1"/>
            <a:r>
              <a:rPr lang="hu-HU" dirty="0"/>
              <a:t>meglévő geometriák módosítása</a:t>
            </a:r>
          </a:p>
          <a:p>
            <a:pPr lvl="1"/>
            <a:r>
              <a:rPr lang="hu-HU" dirty="0"/>
              <a:t>adatok módosítása</a:t>
            </a:r>
          </a:p>
          <a:p>
            <a:pPr lvl="1"/>
            <a:r>
              <a:rPr lang="hu-HU" dirty="0"/>
              <a:t>geometriák és hozzájuk tartozó adatok törlése</a:t>
            </a:r>
          </a:p>
          <a:p>
            <a:pPr lvl="1"/>
            <a:r>
              <a:rPr lang="hu-HU" dirty="0"/>
              <a:t>mezők hozzáadása/törlése</a:t>
            </a:r>
          </a:p>
          <a:p>
            <a:pPr lvl="1"/>
            <a:r>
              <a:rPr lang="hu-HU" dirty="0"/>
              <a:t>mezők kitöltése értékkel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F8914CD-E28D-602A-356A-349E1C3A0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58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37C8E-89C4-88D2-6497-FB853C3B1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F90CCC-D2A8-B010-EF05-E2080CBDD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Tapadási beállítások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135636-430C-0661-BA5E-DF2FDBB0F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59777"/>
            <a:ext cx="11157153" cy="3017185"/>
          </a:xfrm>
        </p:spPr>
        <p:txBody>
          <a:bodyPr/>
          <a:lstStyle/>
          <a:p>
            <a:r>
              <a:rPr lang="hu-HU" dirty="0"/>
              <a:t>tapadás/</a:t>
            </a:r>
            <a:r>
              <a:rPr lang="hu-HU" dirty="0" err="1"/>
              <a:t>snapping</a:t>
            </a:r>
            <a:endParaRPr lang="hu-HU" dirty="0"/>
          </a:p>
          <a:p>
            <a:r>
              <a:rPr lang="hu-HU" dirty="0"/>
              <a:t>szerkesztéskor hasznos lehet</a:t>
            </a:r>
          </a:p>
          <a:p>
            <a:pPr lvl="1"/>
            <a:r>
              <a:rPr lang="hu-HU" dirty="0"/>
              <a:t>egérmutató odaugrik a közeli pontokhoz/töréspontokhoz</a:t>
            </a:r>
          </a:p>
          <a:p>
            <a:r>
              <a:rPr lang="hu-HU" dirty="0"/>
              <a:t>ki-be kapcsolás</a:t>
            </a:r>
          </a:p>
          <a:p>
            <a:r>
              <a:rPr lang="hu-HU" dirty="0"/>
              <a:t>mely rétegekhez tapadjon? – aktuálishoz, mindhez, rétegenként egyedileg meghatározott módon</a:t>
            </a:r>
          </a:p>
          <a:p>
            <a:r>
              <a:rPr lang="hu-HU" dirty="0">
                <a:solidFill>
                  <a:srgbClr val="FF0000"/>
                </a:solidFill>
              </a:rPr>
              <a:t>milyen </a:t>
            </a:r>
            <a:r>
              <a:rPr lang="hu-HU" dirty="0" err="1">
                <a:solidFill>
                  <a:srgbClr val="FF0000"/>
                </a:solidFill>
              </a:rPr>
              <a:t>geometriá</a:t>
            </a:r>
            <a:r>
              <a:rPr lang="hu-HU" dirty="0">
                <a:solidFill>
                  <a:srgbClr val="FF0000"/>
                </a:solidFill>
              </a:rPr>
              <a:t>(k)hoz tapadjon? </a:t>
            </a:r>
            <a:r>
              <a:rPr lang="hu-HU" dirty="0"/>
              <a:t>– (törés)ponthoz, vonalhoz bárhol, felülethez bárhol, középponthoz, szakaszok középpontjához, vonal végpontjához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786B274-2B38-200D-707F-2A1A594A3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379E3CE-EF76-D41E-CC3A-EC7E5D48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50" y="1422400"/>
            <a:ext cx="4581525" cy="352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 descr="A képen öngyújtó, piro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0FA3FE2C-571F-61FA-AA30-CD2E06F643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4264" y="1422400"/>
            <a:ext cx="2921089" cy="16431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E22747A0-FE79-13B7-DD2A-1F50AE83E29E}"/>
              </a:ext>
            </a:extLst>
          </p:cNvPr>
          <p:cNvSpPr/>
          <p:nvPr/>
        </p:nvSpPr>
        <p:spPr>
          <a:xfrm>
            <a:off x="1619250" y="1441451"/>
            <a:ext cx="317244" cy="317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 descr="A képen szöveg, képernyőkép, térkép, szoftv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2ED9DE0D-CB84-BB93-F63A-6081FDADA2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4051" y="1869088"/>
            <a:ext cx="2819120" cy="12113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 descr="A képen szöveg, képernyőkép, térkép, szoftv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711698A7-6FAB-6B9D-E0BE-5ED8AE55DA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42581" y="1869089"/>
            <a:ext cx="1582993" cy="12113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1525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66500-1D37-7EAA-2A98-3B16236EB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CDBD49-00AF-2775-5E01-79B18E817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Tapadási beállítások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8EEC469-42C1-7642-F82E-B13D854A4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59777"/>
            <a:ext cx="11157153" cy="3017185"/>
          </a:xfrm>
        </p:spPr>
        <p:txBody>
          <a:bodyPr/>
          <a:lstStyle/>
          <a:p>
            <a:r>
              <a:rPr lang="hu-HU" dirty="0"/>
              <a:t>tapadás/</a:t>
            </a:r>
            <a:r>
              <a:rPr lang="hu-HU" dirty="0" err="1"/>
              <a:t>snapping</a:t>
            </a:r>
            <a:endParaRPr lang="hu-HU" dirty="0"/>
          </a:p>
          <a:p>
            <a:r>
              <a:rPr lang="hu-HU" dirty="0"/>
              <a:t>szerkesztéskor hasznos lehet</a:t>
            </a:r>
          </a:p>
          <a:p>
            <a:pPr lvl="1"/>
            <a:r>
              <a:rPr lang="hu-HU" dirty="0"/>
              <a:t>egérmutató odaugrik a közeli pontokhoz/töréspontokhoz</a:t>
            </a:r>
          </a:p>
          <a:p>
            <a:r>
              <a:rPr lang="hu-HU" dirty="0"/>
              <a:t>ki-be kapcsolás</a:t>
            </a:r>
          </a:p>
          <a:p>
            <a:r>
              <a:rPr lang="hu-HU" dirty="0"/>
              <a:t>mely rétegekhez tapadjon? – aktuálishoz, mindhez, rétegenként egyedileg meghatározott módon</a:t>
            </a:r>
          </a:p>
          <a:p>
            <a:r>
              <a:rPr lang="hu-HU" dirty="0"/>
              <a:t>milyen </a:t>
            </a:r>
            <a:r>
              <a:rPr lang="hu-HU" dirty="0" err="1"/>
              <a:t>geometriá</a:t>
            </a:r>
            <a:r>
              <a:rPr lang="hu-HU" dirty="0"/>
              <a:t>(k)hoz tapadjon? – </a:t>
            </a:r>
            <a:r>
              <a:rPr lang="hu-HU" dirty="0">
                <a:solidFill>
                  <a:srgbClr val="FF0000"/>
                </a:solidFill>
              </a:rPr>
              <a:t>(törés)ponthoz, vonalhoz bárhol, felülethez bárhol, középponthoz, szakaszok középpontjához, vonal végpontjához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5651150-A4E3-0D86-E4EE-8E7F8BAF5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92227A0-83B3-9518-E814-DB25912D7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50" y="1422400"/>
            <a:ext cx="4581525" cy="352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 descr="A képen öngyújtó, piro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6077DA8B-2DB4-77AF-54EF-3AE8B20C3B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4264" y="1422400"/>
            <a:ext cx="2921089" cy="16431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Kép 4" descr="A képen szöveg, képernyőkép, térkép, szoftv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4111ED2F-AC88-53DF-C54A-A9E25801F4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4051" y="1869088"/>
            <a:ext cx="2819120" cy="12113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 descr="A képen szöveg, képernyőkép, térkép, szoftv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ABB077F7-A102-27DA-68EE-E0A93F0872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42581" y="1869089"/>
            <a:ext cx="1582993" cy="121133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75326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AC571-3050-CB26-F9F5-21630FEEF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038159-BD0B-F59A-391F-D48CC8C9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Tapadási beállítások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02604A2-B214-9DD0-C966-65B949379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2400"/>
            <a:ext cx="6809509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tegyük láthatóvá a </a:t>
            </a:r>
            <a:r>
              <a:rPr lang="hu-HU" i="1" dirty="0" err="1"/>
              <a:t>buildings</a:t>
            </a:r>
            <a:r>
              <a:rPr lang="hu-HU" i="1" dirty="0"/>
              <a:t> OSM</a:t>
            </a:r>
            <a:r>
              <a:rPr lang="hu-HU" dirty="0"/>
              <a:t> réteget</a:t>
            </a:r>
          </a:p>
          <a:p>
            <a:pPr lvl="1"/>
            <a:r>
              <a:rPr lang="hu-HU" dirty="0"/>
              <a:t>kapcsoljuk be a tapadást</a:t>
            </a:r>
          </a:p>
          <a:p>
            <a:pPr lvl="1"/>
            <a:r>
              <a:rPr lang="hu-HU" dirty="0"/>
              <a:t>digitalizáljunk néhány házat a </a:t>
            </a:r>
            <a:r>
              <a:rPr lang="hu-HU" i="1" dirty="0"/>
              <a:t>building</a:t>
            </a:r>
            <a:r>
              <a:rPr lang="hu-HU" dirty="0"/>
              <a:t> rétegre</a:t>
            </a:r>
          </a:p>
          <a:p>
            <a:pPr lvl="1"/>
            <a:r>
              <a:rPr lang="hu-HU" dirty="0"/>
              <a:t>menet közben kapcsoljuk ki-be a tapadást</a:t>
            </a:r>
          </a:p>
          <a:p>
            <a:pPr lvl="1"/>
            <a:r>
              <a:rPr lang="hu-HU" dirty="0"/>
              <a:t>próbáljuk ki az aktív réteghez tapadást, illetve a szakaszközéppontokhoz tapadást</a:t>
            </a:r>
          </a:p>
          <a:p>
            <a:pPr lvl="1"/>
            <a:r>
              <a:rPr lang="hu-HU" dirty="0"/>
              <a:t>fejezzük be a szerkesztést eldobva az összes réteg eddigi mentetlen módosításait ("</a:t>
            </a:r>
            <a:r>
              <a:rPr lang="hu-HU" dirty="0" err="1"/>
              <a:t>Cancel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Layers</a:t>
            </a:r>
            <a:r>
              <a:rPr lang="hu-HU" dirty="0"/>
              <a:t>")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A602814-2D67-62EC-6359-B6875CC3C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9613B76F-E5E3-817F-F818-B8F6F4CD73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7709" y="1422400"/>
            <a:ext cx="4381995" cy="46575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0302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1ACBD2-3970-B6B7-4282-39B742B63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 geometriák rajzolása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099FA72-1AF3-5A78-7A07-3A2DFF7AE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257800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kapcsoljuk ki a tapadást</a:t>
            </a:r>
          </a:p>
          <a:p>
            <a:pPr lvl="1"/>
            <a:r>
              <a:rPr lang="hu-HU" dirty="0"/>
              <a:t>digitalizáljunk néhány hegycsúcsot a </a:t>
            </a:r>
            <a:r>
              <a:rPr lang="hu-HU" i="1" dirty="0" err="1"/>
              <a:t>peak</a:t>
            </a:r>
            <a:r>
              <a:rPr lang="hu-HU" dirty="0"/>
              <a:t> rétegre</a:t>
            </a:r>
          </a:p>
          <a:p>
            <a:pPr lvl="1"/>
            <a:r>
              <a:rPr lang="hu-HU" dirty="0"/>
              <a:t>kezdjük szerkeszteni a </a:t>
            </a:r>
            <a:r>
              <a:rPr lang="hu-HU" i="1" dirty="0" err="1"/>
              <a:t>trail</a:t>
            </a:r>
            <a:r>
              <a:rPr lang="hu-HU" dirty="0"/>
              <a:t> réteget is</a:t>
            </a:r>
          </a:p>
          <a:p>
            <a:pPr lvl="1"/>
            <a:r>
              <a:rPr lang="hu-HU" dirty="0"/>
              <a:t>rögzítsünk néhány utat</a:t>
            </a:r>
          </a:p>
          <a:p>
            <a:pPr lvl="1"/>
            <a:r>
              <a:rPr lang="hu-HU" dirty="0"/>
              <a:t>próbáljuk ki a </a:t>
            </a:r>
            <a:r>
              <a:rPr lang="hu-HU" dirty="0" err="1"/>
              <a:t>Backspace</a:t>
            </a:r>
            <a:r>
              <a:rPr lang="hu-HU" dirty="0"/>
              <a:t>-t a szerkesztés során</a:t>
            </a:r>
          </a:p>
          <a:p>
            <a:pPr lvl="1"/>
            <a:r>
              <a:rPr lang="hu-HU" dirty="0"/>
              <a:t>mentsük az összes réteg módosításait</a:t>
            </a:r>
          </a:p>
          <a:p>
            <a:pPr lvl="1"/>
            <a:r>
              <a:rPr lang="hu-HU" dirty="0"/>
              <a:t>fejezzük be a szerkesztést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93A8C65-E910-7D15-5027-0F45A3CFF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5E67D1A8-01BD-7366-4A4D-47D58F9A7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14362"/>
            <a:ext cx="5838920" cy="42713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9854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79D11D-AF8C-A145-95F2-AAFFF4513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Geometriák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543C83-E1F9-DB0C-DA9D-311A29E38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4018808" cy="4754563"/>
          </a:xfrm>
        </p:spPr>
        <p:txBody>
          <a:bodyPr/>
          <a:lstStyle/>
          <a:p>
            <a:r>
              <a:rPr lang="hu-HU" dirty="0"/>
              <a:t>törlés (</a:t>
            </a:r>
            <a:r>
              <a:rPr lang="hu-HU" dirty="0" err="1"/>
              <a:t>Delete</a:t>
            </a:r>
            <a:r>
              <a:rPr lang="hu-HU" dirty="0"/>
              <a:t> gombbal is)</a:t>
            </a:r>
          </a:p>
          <a:p>
            <a:pPr lvl="1"/>
            <a:r>
              <a:rPr lang="hu-HU" dirty="0"/>
              <a:t>előtte ki kell jelölni</a:t>
            </a:r>
          </a:p>
          <a:p>
            <a:r>
              <a:rPr lang="hu-HU" dirty="0"/>
              <a:t>kivágás/másolás</a:t>
            </a:r>
          </a:p>
          <a:p>
            <a:r>
              <a:rPr lang="hu-HU" dirty="0"/>
              <a:t>beillesztés (akár más rétegre)</a:t>
            </a:r>
          </a:p>
          <a:p>
            <a:r>
              <a:rPr lang="hu-HU" dirty="0"/>
              <a:t>szerkesztési lépések visszavonása/újra elvégzése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29875E4-1E0D-6777-3622-50CBE372F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1116F5E3-EF6A-2FA3-5051-1D21BC0F87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7008" y="1505525"/>
            <a:ext cx="7137071" cy="38977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957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AFB35-0E61-5A04-6325-FFD9DD1B0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68021D-0A8C-F61A-2400-0E69C61FD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Geometriák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E61A5A0-B6ED-92A0-CC71-6FE3A059E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4018808" cy="4754563"/>
          </a:xfrm>
        </p:spPr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törlés (</a:t>
            </a:r>
            <a:r>
              <a:rPr lang="hu-HU" dirty="0" err="1">
                <a:solidFill>
                  <a:srgbClr val="FF0000"/>
                </a:solidFill>
              </a:rPr>
              <a:t>Delete</a:t>
            </a:r>
            <a:r>
              <a:rPr lang="hu-HU" dirty="0">
                <a:solidFill>
                  <a:srgbClr val="FF0000"/>
                </a:solidFill>
              </a:rPr>
              <a:t> gombbal is)</a:t>
            </a:r>
          </a:p>
          <a:p>
            <a:pPr lvl="1"/>
            <a:r>
              <a:rPr lang="hu-HU" dirty="0"/>
              <a:t>előtte ki kell jelölni</a:t>
            </a:r>
          </a:p>
          <a:p>
            <a:r>
              <a:rPr lang="hu-HU" dirty="0"/>
              <a:t>kivágás/másolás</a:t>
            </a:r>
          </a:p>
          <a:p>
            <a:r>
              <a:rPr lang="hu-HU" dirty="0"/>
              <a:t>beillesztés (akár más rétegre)</a:t>
            </a:r>
          </a:p>
          <a:p>
            <a:r>
              <a:rPr lang="hu-HU" dirty="0"/>
              <a:t>szerkesztési lépések visszavonása/újra elvégzése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BA36711-1BB7-52D1-E808-768CEF294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61B3F748-37A8-5AFF-6B2E-9B3ADF3BD5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7008" y="1505525"/>
            <a:ext cx="7137071" cy="38977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DCC85066-D220-B9D5-8C23-7917B72A1E4C}"/>
              </a:ext>
            </a:extLst>
          </p:cNvPr>
          <p:cNvSpPr/>
          <p:nvPr/>
        </p:nvSpPr>
        <p:spPr>
          <a:xfrm>
            <a:off x="7470527" y="1515049"/>
            <a:ext cx="355848" cy="3518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8413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961B1-554B-236F-8911-8D45EAFF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9C71E15-CE2A-62B0-1210-17F577EB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Geometriák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6429B32-BB89-E032-988F-7AB47E843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4018808" cy="4754563"/>
          </a:xfrm>
        </p:spPr>
        <p:txBody>
          <a:bodyPr/>
          <a:lstStyle/>
          <a:p>
            <a:r>
              <a:rPr lang="hu-HU" dirty="0"/>
              <a:t>törlés (</a:t>
            </a:r>
            <a:r>
              <a:rPr lang="hu-HU" dirty="0" err="1"/>
              <a:t>Delete</a:t>
            </a:r>
            <a:r>
              <a:rPr lang="hu-HU" dirty="0"/>
              <a:t> gombbal is)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előtte ki kell jelölni</a:t>
            </a:r>
          </a:p>
          <a:p>
            <a:r>
              <a:rPr lang="hu-HU" dirty="0"/>
              <a:t>kivágás/másolás</a:t>
            </a:r>
          </a:p>
          <a:p>
            <a:r>
              <a:rPr lang="hu-HU" dirty="0"/>
              <a:t>beillesztés (akár más rétegre)</a:t>
            </a:r>
          </a:p>
          <a:p>
            <a:r>
              <a:rPr lang="hu-HU" dirty="0"/>
              <a:t>szerkesztési lépések visszavonása/újra elvégzése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3C2DFC7-A108-2440-0B38-1B4C7D32B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8A201C4E-C073-50CE-3458-22ABA7C5B0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7008" y="1505525"/>
            <a:ext cx="7137071" cy="38977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CF82E251-BC1E-5B9F-376D-E47CDCD6D3F5}"/>
              </a:ext>
            </a:extLst>
          </p:cNvPr>
          <p:cNvSpPr/>
          <p:nvPr/>
        </p:nvSpPr>
        <p:spPr>
          <a:xfrm>
            <a:off x="9708573" y="1505525"/>
            <a:ext cx="355848" cy="3518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879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EE935-B27A-52AB-7A4F-A5AECEE33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C91C20-DACF-6D3B-0116-9CEA5BF9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Geometriák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A59BE55-F215-A46C-6774-F944CD000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4018808" cy="4754563"/>
          </a:xfrm>
        </p:spPr>
        <p:txBody>
          <a:bodyPr/>
          <a:lstStyle/>
          <a:p>
            <a:r>
              <a:rPr lang="hu-HU" dirty="0"/>
              <a:t>törlés (</a:t>
            </a:r>
            <a:r>
              <a:rPr lang="hu-HU" dirty="0" err="1"/>
              <a:t>Delete</a:t>
            </a:r>
            <a:r>
              <a:rPr lang="hu-HU" dirty="0"/>
              <a:t> gombbal is)</a:t>
            </a:r>
          </a:p>
          <a:p>
            <a:pPr lvl="1"/>
            <a:r>
              <a:rPr lang="hu-HU" dirty="0"/>
              <a:t>előtte ki kell jelölni</a:t>
            </a:r>
          </a:p>
          <a:p>
            <a:r>
              <a:rPr lang="hu-HU" dirty="0">
                <a:solidFill>
                  <a:srgbClr val="FF0000"/>
                </a:solidFill>
              </a:rPr>
              <a:t>kivágás/másolás</a:t>
            </a:r>
          </a:p>
          <a:p>
            <a:r>
              <a:rPr lang="hu-HU" dirty="0"/>
              <a:t>beillesztés (akár más rétegre)</a:t>
            </a:r>
          </a:p>
          <a:p>
            <a:r>
              <a:rPr lang="hu-HU" dirty="0"/>
              <a:t>szerkesztési lépések visszavonása/újra elvégzése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CCF57A9-A289-14BA-8AE3-EE686FFDF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8B9B63F0-B0F5-8EE0-B7B1-E623677F9A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7008" y="1505525"/>
            <a:ext cx="7137071" cy="38977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92BA6915-381B-45C1-CA06-C5C6F14DCA12}"/>
              </a:ext>
            </a:extLst>
          </p:cNvPr>
          <p:cNvSpPr/>
          <p:nvPr/>
        </p:nvSpPr>
        <p:spPr>
          <a:xfrm>
            <a:off x="7791450" y="1515049"/>
            <a:ext cx="752475" cy="3518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9579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E3489-EA5E-8323-5E42-095800158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67BB23-63AD-9C11-B35B-BCF248B1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Geometriák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BF37AE3-80C2-E9AA-6345-64A272F70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4018808" cy="4754563"/>
          </a:xfrm>
        </p:spPr>
        <p:txBody>
          <a:bodyPr/>
          <a:lstStyle/>
          <a:p>
            <a:r>
              <a:rPr lang="hu-HU" dirty="0"/>
              <a:t>törlés (</a:t>
            </a:r>
            <a:r>
              <a:rPr lang="hu-HU" dirty="0" err="1"/>
              <a:t>Delete</a:t>
            </a:r>
            <a:r>
              <a:rPr lang="hu-HU" dirty="0"/>
              <a:t> gombbal is)</a:t>
            </a:r>
          </a:p>
          <a:p>
            <a:pPr lvl="1"/>
            <a:r>
              <a:rPr lang="hu-HU" dirty="0"/>
              <a:t>előtte ki kell jelölni</a:t>
            </a:r>
          </a:p>
          <a:p>
            <a:r>
              <a:rPr lang="hu-HU" dirty="0"/>
              <a:t>kivágás/másolás</a:t>
            </a:r>
          </a:p>
          <a:p>
            <a:r>
              <a:rPr lang="hu-HU" dirty="0">
                <a:solidFill>
                  <a:srgbClr val="FF0000"/>
                </a:solidFill>
              </a:rPr>
              <a:t>beillesztés (akár más rétegre)</a:t>
            </a:r>
          </a:p>
          <a:p>
            <a:r>
              <a:rPr lang="hu-HU" dirty="0"/>
              <a:t>szerkesztési lépések visszavonása/újra elvégzése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326B422-E02F-9791-A9BD-4D93EDDE1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F0DA911B-168C-6126-73A4-BD1AB05472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7008" y="1505525"/>
            <a:ext cx="7137071" cy="38977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08E8EEB6-5BC2-AB5A-D2E9-85514BBA5465}"/>
              </a:ext>
            </a:extLst>
          </p:cNvPr>
          <p:cNvSpPr/>
          <p:nvPr/>
        </p:nvSpPr>
        <p:spPr>
          <a:xfrm>
            <a:off x="8519968" y="1515049"/>
            <a:ext cx="355848" cy="3518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2245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41C35-C561-B800-667E-25023B9F4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AAFA6A-1BF3-0FF1-8FC2-13EE84F58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Geometriák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EC4350C-18AC-4F6A-37C6-1E3E41B08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4018808" cy="4754563"/>
          </a:xfrm>
        </p:spPr>
        <p:txBody>
          <a:bodyPr/>
          <a:lstStyle/>
          <a:p>
            <a:r>
              <a:rPr lang="hu-HU" dirty="0"/>
              <a:t>törlés (</a:t>
            </a:r>
            <a:r>
              <a:rPr lang="hu-HU" dirty="0" err="1"/>
              <a:t>Delete</a:t>
            </a:r>
            <a:r>
              <a:rPr lang="hu-HU" dirty="0"/>
              <a:t> gombbal is)</a:t>
            </a:r>
          </a:p>
          <a:p>
            <a:pPr lvl="1"/>
            <a:r>
              <a:rPr lang="hu-HU" dirty="0"/>
              <a:t>előtte ki kell jelölni</a:t>
            </a:r>
          </a:p>
          <a:p>
            <a:r>
              <a:rPr lang="hu-HU" dirty="0"/>
              <a:t>kivágás/másolás</a:t>
            </a:r>
          </a:p>
          <a:p>
            <a:r>
              <a:rPr lang="hu-HU" dirty="0"/>
              <a:t>beillesztés (akár más rétegre)</a:t>
            </a:r>
          </a:p>
          <a:p>
            <a:r>
              <a:rPr lang="hu-HU" dirty="0">
                <a:solidFill>
                  <a:srgbClr val="FF0000"/>
                </a:solidFill>
              </a:rPr>
              <a:t>szerkesztési lépések visszavonása/újra elvégzése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54DB984-E40C-55FE-628C-C66F2ADF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03942937-BED9-FC7C-2EFB-00AED3E073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7008" y="1505525"/>
            <a:ext cx="7137071" cy="38977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38A48EFB-0BAF-6112-0B62-CFD619F8CC7A}"/>
              </a:ext>
            </a:extLst>
          </p:cNvPr>
          <p:cNvSpPr/>
          <p:nvPr/>
        </p:nvSpPr>
        <p:spPr>
          <a:xfrm>
            <a:off x="8836810" y="1515049"/>
            <a:ext cx="752475" cy="3518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0864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99FB2-BC44-2BAA-AA53-E8E2DCBD2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2C21A3-FCAE-E788-2C61-7F359AEFA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Szerkesztés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4B633B3-4C43-0DE8-632A-7CDBDE997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555578" cy="4754563"/>
          </a:xfrm>
        </p:spPr>
        <p:txBody>
          <a:bodyPr/>
          <a:lstStyle/>
          <a:p>
            <a:r>
              <a:rPr lang="hu-HU" dirty="0"/>
              <a:t>szerkesztés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új geometriák és hozzájuk tartozó adatok (új sor) létrehozása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meglévő geometriák módosítása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adatok módosítása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geometriák és hozzájuk tartozó adatok törlése</a:t>
            </a:r>
          </a:p>
          <a:p>
            <a:pPr lvl="1"/>
            <a:r>
              <a:rPr lang="hu-HU" dirty="0"/>
              <a:t>mezők hozzáadása/törlése</a:t>
            </a:r>
          </a:p>
          <a:p>
            <a:pPr lvl="1"/>
            <a:r>
              <a:rPr lang="hu-HU" dirty="0"/>
              <a:t>mezők kitöltése értékkel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45F5B35-1313-3694-07D7-890DE293C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D570CFE2-198A-4EED-0FE0-FE9D901EFBDC}"/>
              </a:ext>
            </a:extLst>
          </p:cNvPr>
          <p:cNvSpPr/>
          <p:nvPr/>
        </p:nvSpPr>
        <p:spPr>
          <a:xfrm rot="1225821">
            <a:off x="3797774" y="2102123"/>
            <a:ext cx="3988784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EZEKET PRÓBÁLJUK KI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296098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FAC1D-EAE3-7EEA-696E-F105D397B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1BEF9B-0641-27A8-A00C-D17803B5F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Geometriák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BAB5D5E-3218-337C-F8C0-24D4A8942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4018808" cy="4754563"/>
          </a:xfrm>
        </p:spPr>
        <p:txBody>
          <a:bodyPr/>
          <a:lstStyle/>
          <a:p>
            <a:r>
              <a:rPr lang="hu-HU" dirty="0"/>
              <a:t>törlés (</a:t>
            </a:r>
            <a:r>
              <a:rPr lang="hu-HU" dirty="0" err="1"/>
              <a:t>Delete</a:t>
            </a:r>
            <a:r>
              <a:rPr lang="hu-HU" dirty="0"/>
              <a:t> gombbal is)</a:t>
            </a:r>
          </a:p>
          <a:p>
            <a:pPr lvl="1"/>
            <a:r>
              <a:rPr lang="hu-HU" dirty="0"/>
              <a:t>előtte ki kell jelölni</a:t>
            </a:r>
          </a:p>
          <a:p>
            <a:r>
              <a:rPr lang="hu-HU" dirty="0"/>
              <a:t>kivágás/másolás</a:t>
            </a:r>
          </a:p>
          <a:p>
            <a:r>
              <a:rPr lang="hu-HU" dirty="0"/>
              <a:t>beillesztés (akár más rétegre)</a:t>
            </a:r>
          </a:p>
          <a:p>
            <a:r>
              <a:rPr lang="hu-HU" dirty="0"/>
              <a:t>szerkesztési lépések visszavonása/újra elvégzése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töröljünk ki néhány pontot</a:t>
            </a:r>
          </a:p>
          <a:p>
            <a:pPr lvl="1"/>
            <a:r>
              <a:rPr lang="hu-HU" dirty="0"/>
              <a:t>vonjuk vissza az utolsó lépést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9D124D6-8D45-AAFE-CC6C-DC90A5DC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9ED26927-6E18-99F0-70A4-9AAE5D99E2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7008" y="1505525"/>
            <a:ext cx="7137071" cy="38977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33169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03651-0DA3-2643-2CCB-EB67B324D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42A08A-A121-49F6-A12A-DEF7EBDC5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Geometriák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B3D9FAB-C33D-B071-F195-E5D717BA0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483942" cy="4754563"/>
          </a:xfrm>
        </p:spPr>
        <p:txBody>
          <a:bodyPr/>
          <a:lstStyle/>
          <a:p>
            <a:r>
              <a:rPr lang="hu-HU" dirty="0"/>
              <a:t>vektorelemek módosítása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mozgassunk odébb egy pontot</a:t>
            </a:r>
          </a:p>
          <a:p>
            <a:pPr lvl="1"/>
            <a:r>
              <a:rPr lang="hu-HU" dirty="0"/>
              <a:t>pontosítsuk az egyik út nyomvonalát, adjunk hozzá közbülső töréspontokat</a:t>
            </a:r>
          </a:p>
          <a:p>
            <a:pPr lvl="1"/>
            <a:r>
              <a:rPr lang="hu-HU" dirty="0"/>
              <a:t>folytassuk az egyik utat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D328108-DF68-288B-6C33-91BBE6EAF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A8FA02E7-F1F0-E9DF-B83F-3DCDC6216D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2142" y="1422400"/>
            <a:ext cx="5683045" cy="32741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2087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3148A7-89E3-6CBE-BBC9-CC34C834C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Attribútumtábla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B13F910-A42F-AB32-67F9-AD9DDD7A7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422400"/>
            <a:ext cx="5518259" cy="4754563"/>
          </a:xfrm>
        </p:spPr>
        <p:txBody>
          <a:bodyPr/>
          <a:lstStyle/>
          <a:p>
            <a:r>
              <a:rPr lang="hu-HU" dirty="0"/>
              <a:t>az attribútumtábla is szerkeszthető</a:t>
            </a:r>
          </a:p>
          <a:p>
            <a:pPr lvl="1"/>
            <a:r>
              <a:rPr lang="hu-HU" dirty="0"/>
              <a:t>hiányzó vagy rossz érték pótlása/módosítása</a:t>
            </a:r>
          </a:p>
          <a:p>
            <a:pPr lvl="1"/>
            <a:r>
              <a:rPr lang="hu-HU" dirty="0"/>
              <a:t>sor (entitás) törlése – megegyezik a térképen való törléssel</a:t>
            </a:r>
          </a:p>
          <a:p>
            <a:pPr lvl="1"/>
            <a:r>
              <a:rPr lang="hu-HU" dirty="0"/>
              <a:t>mező hozzáadása</a:t>
            </a:r>
          </a:p>
          <a:p>
            <a:pPr lvl="1"/>
            <a:r>
              <a:rPr lang="hu-HU" dirty="0"/>
              <a:t>mező kitöltése értékekkel (mezőkalkulátor)</a:t>
            </a:r>
          </a:p>
          <a:p>
            <a:pPr lvl="1"/>
            <a:r>
              <a:rPr lang="hu-HU" dirty="0"/>
              <a:t>mező törlése</a:t>
            </a:r>
          </a:p>
          <a:p>
            <a:r>
              <a:rPr lang="hu-HU" dirty="0"/>
              <a:t>itt is találunk szerkesztés/mentés gombot</a:t>
            </a:r>
          </a:p>
          <a:p>
            <a:pPr lvl="1"/>
            <a:r>
              <a:rPr lang="hu-HU" dirty="0"/>
              <a:t>funkciójukban megegyeznek az eszköztárban található gombokkal</a:t>
            </a:r>
          </a:p>
          <a:p>
            <a:r>
              <a:rPr lang="hu-HU" dirty="0"/>
              <a:t>kiválasztott elemek megkeresése a térképen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78F7332-FC8B-BBC7-5F19-C2F529D27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EE9B8822-FD7B-77E0-4AD2-BBDB4FAC0B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1500" y="4710112"/>
            <a:ext cx="842963" cy="242888"/>
          </a:xfrm>
          <a:prstGeom prst="rect">
            <a:avLst/>
          </a:prstGeom>
          <a:ln>
            <a:noFill/>
          </a:ln>
        </p:spPr>
      </p:pic>
      <p:pic>
        <p:nvPicPr>
          <p:cNvPr id="6" name="Kép 5" descr="A képen szöveg, képernyőkép, szoftver, Számítógépes ikon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BE8C0EA2-944A-0C1A-4167-0ADE3B9343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6458" y="1520447"/>
            <a:ext cx="5670912" cy="33952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17064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9BAC3-2988-D9B7-9BF7-A0A421039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A képen szöveg, képernyőkép, szoftver, Számítógépes ikon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D360270-AC09-F21C-26F4-5225BFD42C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6458" y="1520447"/>
            <a:ext cx="5670912" cy="33952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4543FDA1-DA9D-923F-032A-3A198B46F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Attribútumtábla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3F7ADFC-2E41-406F-5DA5-3D9372AE7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422400"/>
            <a:ext cx="5518259" cy="4754563"/>
          </a:xfrm>
        </p:spPr>
        <p:txBody>
          <a:bodyPr/>
          <a:lstStyle/>
          <a:p>
            <a:r>
              <a:rPr lang="hu-HU" dirty="0"/>
              <a:t>az attribútumtábla is szerkeszthető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hiányzó vagy rossz érték pótlása/módosítása</a:t>
            </a:r>
          </a:p>
          <a:p>
            <a:pPr lvl="1"/>
            <a:r>
              <a:rPr lang="hu-HU" dirty="0"/>
              <a:t>sor (entitás) törlése – megegyezik a térképen való törléssel</a:t>
            </a:r>
          </a:p>
          <a:p>
            <a:pPr lvl="1"/>
            <a:r>
              <a:rPr lang="hu-HU" dirty="0"/>
              <a:t>mező hozzáadása</a:t>
            </a:r>
          </a:p>
          <a:p>
            <a:pPr lvl="1"/>
            <a:r>
              <a:rPr lang="hu-HU" dirty="0"/>
              <a:t>mező kitöltése értékekkel (mezőkalkulátor)</a:t>
            </a:r>
          </a:p>
          <a:p>
            <a:pPr lvl="1"/>
            <a:r>
              <a:rPr lang="hu-HU" dirty="0"/>
              <a:t>mező törlése</a:t>
            </a:r>
          </a:p>
          <a:p>
            <a:r>
              <a:rPr lang="hu-HU" dirty="0"/>
              <a:t>itt is találunk szerkesztés/mentés gombot</a:t>
            </a:r>
          </a:p>
          <a:p>
            <a:pPr lvl="1"/>
            <a:r>
              <a:rPr lang="hu-HU" dirty="0"/>
              <a:t>funkciójukban megegyeznek az eszköztárban található gombokkal</a:t>
            </a:r>
          </a:p>
          <a:p>
            <a:r>
              <a:rPr lang="hu-HU" dirty="0"/>
              <a:t>kiválasztott elemek megkeresése a térképen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9884B15-9FF0-52C6-D8EE-C6BF5E7E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1B01FBD2-2969-6CC0-B925-1C011EB61995}"/>
              </a:ext>
            </a:extLst>
          </p:cNvPr>
          <p:cNvSpPr/>
          <p:nvPr/>
        </p:nvSpPr>
        <p:spPr>
          <a:xfrm>
            <a:off x="7283450" y="3429001"/>
            <a:ext cx="831850" cy="2428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21651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39459-88AF-E45F-6844-2B31EC2B6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A képen szöveg, képernyőkép, szoftver, Számítógépes ikon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64D24049-61F6-67C1-DA52-1B5B322B8F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6458" y="1520447"/>
            <a:ext cx="5670912" cy="33952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619EFFB5-DCE9-5A34-CD84-AC6846C58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Attribútumtábla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93881F0-81B8-64F3-A416-26E2D9F36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422400"/>
            <a:ext cx="5518259" cy="4754563"/>
          </a:xfrm>
        </p:spPr>
        <p:txBody>
          <a:bodyPr/>
          <a:lstStyle/>
          <a:p>
            <a:r>
              <a:rPr lang="hu-HU" dirty="0"/>
              <a:t>az attribútumtábla is szerkeszthető</a:t>
            </a:r>
          </a:p>
          <a:p>
            <a:pPr lvl="1"/>
            <a:r>
              <a:rPr lang="hu-HU" dirty="0"/>
              <a:t>hiányzó vagy rossz érték pótlása/módosítása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sor (entitás) törlése – megegyezik a térképen való törléssel</a:t>
            </a:r>
          </a:p>
          <a:p>
            <a:pPr lvl="1"/>
            <a:r>
              <a:rPr lang="hu-HU" dirty="0"/>
              <a:t>mező hozzáadása</a:t>
            </a:r>
          </a:p>
          <a:p>
            <a:pPr lvl="1"/>
            <a:r>
              <a:rPr lang="hu-HU" dirty="0"/>
              <a:t>mező kitöltése értékekkel (mezőkalkulátor)</a:t>
            </a:r>
          </a:p>
          <a:p>
            <a:pPr lvl="1"/>
            <a:r>
              <a:rPr lang="hu-HU" dirty="0"/>
              <a:t>mező törlése</a:t>
            </a:r>
          </a:p>
          <a:p>
            <a:r>
              <a:rPr lang="hu-HU" dirty="0"/>
              <a:t>itt is találunk szerkesztés/mentés gombot</a:t>
            </a:r>
          </a:p>
          <a:p>
            <a:pPr lvl="1"/>
            <a:r>
              <a:rPr lang="hu-HU" dirty="0"/>
              <a:t>funkciójukban megegyeznek az eszköztárban található gombokkal</a:t>
            </a:r>
          </a:p>
          <a:p>
            <a:r>
              <a:rPr lang="hu-HU" dirty="0"/>
              <a:t>kiválasztott elemek megkeresése a térképen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22AA9F2-76DB-0EBD-5E7F-B067B00D0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22EDF226-6EC2-150D-0A04-D3DD72E1BAC9}"/>
              </a:ext>
            </a:extLst>
          </p:cNvPr>
          <p:cNvSpPr/>
          <p:nvPr/>
        </p:nvSpPr>
        <p:spPr>
          <a:xfrm>
            <a:off x="7458392" y="1771302"/>
            <a:ext cx="242571" cy="2337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72780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1CB48-4C7A-123B-2621-0DF69F6E6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A képen szöveg, képernyőkép, szoftver, Számítógépes ikon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6C29FE88-EC0F-F8DD-D596-569A80C54B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6458" y="1520447"/>
            <a:ext cx="5670912" cy="33952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F1745AD-AA36-ECEB-9573-743A62585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Attribútumtábla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398F6B4-8616-1F9A-8524-99FC3B7B3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422400"/>
            <a:ext cx="5518259" cy="4754563"/>
          </a:xfrm>
        </p:spPr>
        <p:txBody>
          <a:bodyPr/>
          <a:lstStyle/>
          <a:p>
            <a:r>
              <a:rPr lang="hu-HU" dirty="0"/>
              <a:t>az attribútumtábla is szerkeszthető</a:t>
            </a:r>
          </a:p>
          <a:p>
            <a:pPr lvl="1"/>
            <a:r>
              <a:rPr lang="hu-HU" dirty="0"/>
              <a:t>hiányzó vagy rossz érték pótlása/módosítása</a:t>
            </a:r>
          </a:p>
          <a:p>
            <a:pPr lvl="1"/>
            <a:r>
              <a:rPr lang="hu-HU" dirty="0"/>
              <a:t>sor (entitás) törlése – megegyezik a térképen való törléssel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mező hozzáadása</a:t>
            </a:r>
          </a:p>
          <a:p>
            <a:pPr lvl="1"/>
            <a:r>
              <a:rPr lang="hu-HU" dirty="0"/>
              <a:t>mező kitöltése értékekkel (mezőkalkulátor)</a:t>
            </a:r>
          </a:p>
          <a:p>
            <a:pPr lvl="1"/>
            <a:r>
              <a:rPr lang="hu-HU" dirty="0"/>
              <a:t>mező törlése</a:t>
            </a:r>
          </a:p>
          <a:p>
            <a:r>
              <a:rPr lang="hu-HU" dirty="0"/>
              <a:t>itt is találunk szerkesztés/mentés gombot</a:t>
            </a:r>
          </a:p>
          <a:p>
            <a:pPr lvl="1"/>
            <a:r>
              <a:rPr lang="hu-HU" dirty="0"/>
              <a:t>funkciójukban megegyeznek az eszköztárban található gombokkal</a:t>
            </a:r>
          </a:p>
          <a:p>
            <a:r>
              <a:rPr lang="hu-HU" dirty="0"/>
              <a:t>kiválasztott elemek megkeresése a térképen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D39386F-4F7E-D564-62CE-4C5A17B64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565219A5-58A4-C292-05FD-F5FABBD8C1B3}"/>
              </a:ext>
            </a:extLst>
          </p:cNvPr>
          <p:cNvSpPr/>
          <p:nvPr/>
        </p:nvSpPr>
        <p:spPr>
          <a:xfrm>
            <a:off x="10093642" y="1771302"/>
            <a:ext cx="242571" cy="2337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58094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21950-DCE6-A422-12D5-C93FE6A4D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A képen szöveg, képernyőkép, szoftver, Számítógépes ikon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74B5711-7526-C0CA-9294-7D266D2CDB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6458" y="1520447"/>
            <a:ext cx="5670912" cy="33952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BDF9F1C-6D88-DE97-DD06-CC132105B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Attribútumtábla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FEB1066-689D-173C-BF12-586608A77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422400"/>
            <a:ext cx="5518259" cy="4754563"/>
          </a:xfrm>
        </p:spPr>
        <p:txBody>
          <a:bodyPr/>
          <a:lstStyle/>
          <a:p>
            <a:r>
              <a:rPr lang="hu-HU" dirty="0"/>
              <a:t>az attribútumtábla is szerkeszthető</a:t>
            </a:r>
          </a:p>
          <a:p>
            <a:pPr lvl="1"/>
            <a:r>
              <a:rPr lang="hu-HU" dirty="0"/>
              <a:t>hiányzó vagy rossz érték pótlása/módosítása</a:t>
            </a:r>
          </a:p>
          <a:p>
            <a:pPr lvl="1"/>
            <a:r>
              <a:rPr lang="hu-HU" dirty="0"/>
              <a:t>sor (entitás) törlése – megegyezik a térképen való törléssel</a:t>
            </a:r>
          </a:p>
          <a:p>
            <a:pPr lvl="1"/>
            <a:r>
              <a:rPr lang="hu-HU" dirty="0"/>
              <a:t>mező hozzáadása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mező kitöltése értékekkel (mezőkalkulátor)</a:t>
            </a:r>
          </a:p>
          <a:p>
            <a:pPr lvl="1"/>
            <a:r>
              <a:rPr lang="hu-HU" dirty="0"/>
              <a:t>mező törlése</a:t>
            </a:r>
          </a:p>
          <a:p>
            <a:r>
              <a:rPr lang="hu-HU" dirty="0"/>
              <a:t>itt is találunk szerkesztés/mentés gombot</a:t>
            </a:r>
          </a:p>
          <a:p>
            <a:pPr lvl="1"/>
            <a:r>
              <a:rPr lang="hu-HU" dirty="0"/>
              <a:t>funkciójukban megegyeznek az eszköztárban található gombokkal</a:t>
            </a:r>
          </a:p>
          <a:p>
            <a:r>
              <a:rPr lang="hu-HU" dirty="0"/>
              <a:t>kiválasztott elemek megkeresése a térképen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EDC8194-DC3C-BA1C-441A-C70FDB7F7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0EF694AA-1D56-5BA3-B53C-99B87053438F}"/>
              </a:ext>
            </a:extLst>
          </p:cNvPr>
          <p:cNvSpPr/>
          <p:nvPr/>
        </p:nvSpPr>
        <p:spPr>
          <a:xfrm>
            <a:off x="10722292" y="1771302"/>
            <a:ext cx="242571" cy="2337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03818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F757F-E843-80F6-9604-275AD46E1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A képen szöveg, képernyőkép, szoftver, Számítógépes ikon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6081CA4-7A8B-DC33-E1D0-75AD9215F5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6458" y="1520447"/>
            <a:ext cx="5670912" cy="33952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D6F2C18-D105-B109-31D9-A91C82448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Attribútumtábla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5A29447-7B93-90D7-A0F7-6AB41D27C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422400"/>
            <a:ext cx="5518259" cy="4754563"/>
          </a:xfrm>
        </p:spPr>
        <p:txBody>
          <a:bodyPr/>
          <a:lstStyle/>
          <a:p>
            <a:r>
              <a:rPr lang="hu-HU" dirty="0"/>
              <a:t>az attribútumtábla is szerkeszthető</a:t>
            </a:r>
          </a:p>
          <a:p>
            <a:pPr lvl="1"/>
            <a:r>
              <a:rPr lang="hu-HU" dirty="0"/>
              <a:t>hiányzó vagy rossz érték pótlása/módosítása</a:t>
            </a:r>
          </a:p>
          <a:p>
            <a:pPr lvl="1"/>
            <a:r>
              <a:rPr lang="hu-HU" dirty="0"/>
              <a:t>sor (entitás) törlése – megegyezik a térképen való törléssel</a:t>
            </a:r>
          </a:p>
          <a:p>
            <a:pPr lvl="1"/>
            <a:r>
              <a:rPr lang="hu-HU" dirty="0"/>
              <a:t>mező hozzáadása</a:t>
            </a:r>
          </a:p>
          <a:p>
            <a:pPr lvl="1"/>
            <a:r>
              <a:rPr lang="hu-HU" dirty="0"/>
              <a:t>mező kitöltése értékekkel (mezőkalkulátor)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mező törlése</a:t>
            </a:r>
          </a:p>
          <a:p>
            <a:r>
              <a:rPr lang="hu-HU" dirty="0"/>
              <a:t>itt is találunk szerkesztés/mentés gombot</a:t>
            </a:r>
          </a:p>
          <a:p>
            <a:pPr lvl="1"/>
            <a:r>
              <a:rPr lang="hu-HU" dirty="0"/>
              <a:t>funkciójukban megegyeznek az eszköztárban található gombokkal</a:t>
            </a:r>
          </a:p>
          <a:p>
            <a:r>
              <a:rPr lang="hu-HU" dirty="0"/>
              <a:t>kiválasztott elemek megkeresése a térképen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5B11F45-DFF8-03B8-CACD-0E2CD4A50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66F04626-3FEC-834D-A194-EA70DE6FA9BB}"/>
              </a:ext>
            </a:extLst>
          </p:cNvPr>
          <p:cNvSpPr/>
          <p:nvPr/>
        </p:nvSpPr>
        <p:spPr>
          <a:xfrm>
            <a:off x="10312717" y="1771302"/>
            <a:ext cx="242571" cy="2337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81472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41546-2565-4C37-0E7A-474364D11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A képen szöveg, képernyőkép, szoftver, Számítógépes ikon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A9FAD474-DB25-032B-3819-4A69040529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6458" y="1520447"/>
            <a:ext cx="5670912" cy="33952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DF9D321-2F92-FC2E-396E-0C2891CE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Attribútumtábla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D53E381-611E-7092-052E-90E400AD0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422400"/>
            <a:ext cx="5518259" cy="4754563"/>
          </a:xfrm>
        </p:spPr>
        <p:txBody>
          <a:bodyPr/>
          <a:lstStyle/>
          <a:p>
            <a:r>
              <a:rPr lang="hu-HU" dirty="0"/>
              <a:t>az attribútumtábla is szerkeszthető</a:t>
            </a:r>
          </a:p>
          <a:p>
            <a:pPr lvl="1"/>
            <a:r>
              <a:rPr lang="hu-HU" dirty="0"/>
              <a:t>hiányzó vagy rossz érték pótlása/módosítása</a:t>
            </a:r>
          </a:p>
          <a:p>
            <a:pPr lvl="1"/>
            <a:r>
              <a:rPr lang="hu-HU" dirty="0"/>
              <a:t>sor (entitás) törlése – megegyezik a térképen való törléssel</a:t>
            </a:r>
          </a:p>
          <a:p>
            <a:pPr lvl="1"/>
            <a:r>
              <a:rPr lang="hu-HU" dirty="0"/>
              <a:t>mező hozzáadása</a:t>
            </a:r>
          </a:p>
          <a:p>
            <a:pPr lvl="1"/>
            <a:r>
              <a:rPr lang="hu-HU" dirty="0"/>
              <a:t>mező kitöltése értékekkel (mezőkalkulátor)</a:t>
            </a:r>
          </a:p>
          <a:p>
            <a:pPr lvl="1"/>
            <a:r>
              <a:rPr lang="hu-HU" dirty="0"/>
              <a:t>mező törlése</a:t>
            </a:r>
          </a:p>
          <a:p>
            <a:r>
              <a:rPr lang="hu-HU" dirty="0">
                <a:solidFill>
                  <a:srgbClr val="FF0000"/>
                </a:solidFill>
              </a:rPr>
              <a:t>itt is találunk szerkesztés/mentés gombot</a:t>
            </a:r>
          </a:p>
          <a:p>
            <a:pPr lvl="1"/>
            <a:r>
              <a:rPr lang="hu-HU" dirty="0"/>
              <a:t>funkciójukban megegyeznek az eszköztárban található gombokkal</a:t>
            </a:r>
          </a:p>
          <a:p>
            <a:r>
              <a:rPr lang="hu-HU" dirty="0"/>
              <a:t>kiválasztott elemek megkeresése a térképen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3286125-D8CB-8031-414D-34A2C1B69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8B8C96F1-6F73-19D0-D3BD-7FACCF423E7C}"/>
              </a:ext>
            </a:extLst>
          </p:cNvPr>
          <p:cNvSpPr/>
          <p:nvPr/>
        </p:nvSpPr>
        <p:spPr>
          <a:xfrm>
            <a:off x="6772592" y="1761777"/>
            <a:ext cx="242571" cy="2337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2F0C3B0E-19EE-33EC-7396-9AF5DCD3D916}"/>
              </a:ext>
            </a:extLst>
          </p:cNvPr>
          <p:cNvSpPr/>
          <p:nvPr/>
        </p:nvSpPr>
        <p:spPr>
          <a:xfrm>
            <a:off x="6346933" y="1766191"/>
            <a:ext cx="242571" cy="2337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02925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F5EC3-F7BD-F183-B6CF-BE7886314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A képen szöveg, képernyőkép, szoftver, Számítógépes ikon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172AED7D-A912-62D9-D7F5-DC9B69A71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6458" y="1520447"/>
            <a:ext cx="5670912" cy="33952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523B67C-DD7C-F515-56CA-76569BE35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Attribútumtábla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F25C534-E2CE-953D-0A68-729A9D23B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422400"/>
            <a:ext cx="5518259" cy="4754563"/>
          </a:xfrm>
        </p:spPr>
        <p:txBody>
          <a:bodyPr/>
          <a:lstStyle/>
          <a:p>
            <a:r>
              <a:rPr lang="hu-HU" dirty="0"/>
              <a:t>az attribútumtábla is szerkeszthető</a:t>
            </a:r>
          </a:p>
          <a:p>
            <a:pPr lvl="1"/>
            <a:r>
              <a:rPr lang="hu-HU" dirty="0"/>
              <a:t>hiányzó vagy rossz érték pótlása/módosítása</a:t>
            </a:r>
          </a:p>
          <a:p>
            <a:pPr lvl="1"/>
            <a:r>
              <a:rPr lang="hu-HU" dirty="0"/>
              <a:t>sor (entitás) törlése – megegyezik a térképen való törléssel</a:t>
            </a:r>
          </a:p>
          <a:p>
            <a:pPr lvl="1"/>
            <a:r>
              <a:rPr lang="hu-HU" dirty="0"/>
              <a:t>mező hozzáadása</a:t>
            </a:r>
          </a:p>
          <a:p>
            <a:pPr lvl="1"/>
            <a:r>
              <a:rPr lang="hu-HU" dirty="0"/>
              <a:t>mező kitöltése értékekkel (mezőkalkulátor)</a:t>
            </a:r>
          </a:p>
          <a:p>
            <a:pPr lvl="1"/>
            <a:r>
              <a:rPr lang="hu-HU" dirty="0"/>
              <a:t>mező törlése</a:t>
            </a:r>
          </a:p>
          <a:p>
            <a:r>
              <a:rPr lang="hu-HU" dirty="0"/>
              <a:t>itt is találunk szerkesztés/mentés gombot</a:t>
            </a:r>
          </a:p>
          <a:p>
            <a:pPr lvl="1"/>
            <a:r>
              <a:rPr lang="hu-HU" dirty="0"/>
              <a:t>funkciójukban megegyeznek az eszköztárban található gombokkal</a:t>
            </a:r>
          </a:p>
          <a:p>
            <a:r>
              <a:rPr lang="hu-HU" dirty="0">
                <a:solidFill>
                  <a:srgbClr val="FF0000"/>
                </a:solidFill>
              </a:rPr>
              <a:t>kiválasztott elemek megkeresése a térképen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309812C-29A1-0CF7-3064-1E4A27190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E8584323-EF1D-B9F6-1250-8F4A18A6C8A7}"/>
              </a:ext>
            </a:extLst>
          </p:cNvPr>
          <p:cNvSpPr/>
          <p:nvPr/>
        </p:nvSpPr>
        <p:spPr>
          <a:xfrm>
            <a:off x="9614217" y="1771302"/>
            <a:ext cx="485458" cy="2337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3567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64A8F6-AE12-CB83-DE76-4DD2DDDDB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Szerkesztés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72FA1CE-C918-DBBF-1EC9-2FC99E909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555578" cy="4754563"/>
          </a:xfrm>
        </p:spPr>
        <p:txBody>
          <a:bodyPr/>
          <a:lstStyle/>
          <a:p>
            <a:r>
              <a:rPr lang="hu-HU" dirty="0"/>
              <a:t>szerkesztés</a:t>
            </a:r>
          </a:p>
          <a:p>
            <a:pPr lvl="1"/>
            <a:r>
              <a:rPr lang="hu-HU">
                <a:solidFill>
                  <a:srgbClr val="FF0000"/>
                </a:solidFill>
              </a:rPr>
              <a:t>új geometriák és hozzájuk tartozó adatok (új sor) létrehozása</a:t>
            </a:r>
          </a:p>
          <a:p>
            <a:pPr lvl="1"/>
            <a:r>
              <a:rPr lang="hu-HU">
                <a:solidFill>
                  <a:srgbClr val="FF0000"/>
                </a:solidFill>
              </a:rPr>
              <a:t>meglévő geometriák módosítása</a:t>
            </a:r>
          </a:p>
          <a:p>
            <a:pPr lvl="1"/>
            <a:r>
              <a:rPr lang="hu-HU">
                <a:solidFill>
                  <a:srgbClr val="FF0000"/>
                </a:solidFill>
              </a:rPr>
              <a:t>adatok módosítása</a:t>
            </a:r>
          </a:p>
          <a:p>
            <a:pPr lvl="1"/>
            <a:r>
              <a:rPr lang="hu-HU">
                <a:solidFill>
                  <a:srgbClr val="FF0000"/>
                </a:solidFill>
              </a:rPr>
              <a:t>geometriák és hozzájuk tartozó adatok törlése</a:t>
            </a:r>
          </a:p>
          <a:p>
            <a:pPr lvl="1"/>
            <a:r>
              <a:rPr lang="hu-HU"/>
              <a:t>mezők </a:t>
            </a:r>
            <a:r>
              <a:rPr lang="hu-HU" dirty="0"/>
              <a:t>hozzáadása/törlése</a:t>
            </a:r>
          </a:p>
          <a:p>
            <a:pPr lvl="1"/>
            <a:r>
              <a:rPr lang="hu-HU" dirty="0"/>
              <a:t>mezők kitöltése értékkel</a:t>
            </a:r>
          </a:p>
          <a:p>
            <a:r>
              <a:rPr lang="hu-HU" dirty="0"/>
              <a:t>digitalizálás</a:t>
            </a:r>
          </a:p>
          <a:p>
            <a:pPr lvl="1"/>
            <a:r>
              <a:rPr lang="hu-HU" dirty="0"/>
              <a:t>új geometriák (esetleg adatok is) létrehozása nem vektoros adatforrás segítségével</a:t>
            </a:r>
          </a:p>
          <a:p>
            <a:pPr lvl="1"/>
            <a:r>
              <a:rPr lang="hu-HU" dirty="0"/>
              <a:t>pl. alaptérkép vagy raszter</a:t>
            </a:r>
          </a:p>
          <a:p>
            <a:pPr lvl="1"/>
            <a:r>
              <a:rPr lang="hu-HU" dirty="0"/>
              <a:t>tipikusan egy szkennelt, majd </a:t>
            </a:r>
            <a:r>
              <a:rPr lang="hu-HU" dirty="0" err="1"/>
              <a:t>georeferált</a:t>
            </a:r>
            <a:r>
              <a:rPr lang="hu-HU" dirty="0"/>
              <a:t> térkép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7B078E5-0420-7A86-E374-E08878EF4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pic>
        <p:nvPicPr>
          <p:cNvPr id="6" name="Kép 5" descr="A képen térkép, szöveg, atlasz, Világ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48DEC6E0-D014-18ED-F9AB-4E8F7EB62B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3778" y="3340512"/>
            <a:ext cx="3621241" cy="27191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 descr="A képen szöveg, térkép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56A585F9-AD36-BB81-F7F5-866A8D3928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3778" y="1422400"/>
            <a:ext cx="3621241" cy="1770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D41E196B-0247-FB1B-0C08-236868037DC4}"/>
              </a:ext>
            </a:extLst>
          </p:cNvPr>
          <p:cNvSpPr/>
          <p:nvPr/>
        </p:nvSpPr>
        <p:spPr>
          <a:xfrm rot="1225821">
            <a:off x="3797774" y="2102123"/>
            <a:ext cx="3988784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EZEKET PRÓBÁLJUK KI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28813155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 descr="A képen szöveg, képernyőkép, szoftver, Számítógépes ikon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A818CFF8-79F8-2497-F5DD-D797400BBE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6458" y="1520447"/>
            <a:ext cx="5670912" cy="33952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019D7F2-056D-9D50-8D59-85D691D4D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Attribútumtábla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B6DF6A2-E136-FDAA-9784-E39C5AEEB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518257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nyissuk meg a </a:t>
            </a:r>
            <a:r>
              <a:rPr lang="hu-HU" i="1" dirty="0"/>
              <a:t>rock </a:t>
            </a:r>
            <a:r>
              <a:rPr lang="hu-HU" i="1" dirty="0" err="1"/>
              <a:t>type</a:t>
            </a:r>
            <a:r>
              <a:rPr lang="hu-HU" dirty="0"/>
              <a:t> attribútumtábláját, kezdjünk szerkesztést</a:t>
            </a:r>
          </a:p>
          <a:p>
            <a:pPr lvl="1"/>
            <a:r>
              <a:rPr lang="hu-HU" dirty="0"/>
              <a:t>töröljünk néhány poligont/sort</a:t>
            </a:r>
          </a:p>
          <a:p>
            <a:pPr lvl="1"/>
            <a:r>
              <a:rPr lang="hu-HU" dirty="0"/>
              <a:t>pótoljunk hiányzó értékeket az attribútumtáblában</a:t>
            </a:r>
          </a:p>
          <a:p>
            <a:pPr lvl="1"/>
            <a:r>
              <a:rPr lang="hu-HU" dirty="0"/>
              <a:t>nagyítsunk egy </a:t>
            </a:r>
            <a:r>
              <a:rPr lang="hu-HU"/>
              <a:t>kiválasztott poligonra</a:t>
            </a:r>
            <a:endParaRPr lang="hu-HU" dirty="0"/>
          </a:p>
          <a:p>
            <a:pPr lvl="1"/>
            <a:r>
              <a:rPr lang="hu-HU" dirty="0"/>
              <a:t>mentsük a módosításokat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D403A1A-29A2-914C-B1F7-080339BB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044B8803-B3F0-E78D-6DEB-A7B53891E20F}"/>
              </a:ext>
            </a:extLst>
          </p:cNvPr>
          <p:cNvSpPr/>
          <p:nvPr/>
        </p:nvSpPr>
        <p:spPr>
          <a:xfrm>
            <a:off x="6763067" y="1771302"/>
            <a:ext cx="242571" cy="2337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AE8BDFDF-FA4F-091C-5BD6-0C7470C8CFA1}"/>
              </a:ext>
            </a:extLst>
          </p:cNvPr>
          <p:cNvSpPr/>
          <p:nvPr/>
        </p:nvSpPr>
        <p:spPr>
          <a:xfrm>
            <a:off x="6346933" y="1770954"/>
            <a:ext cx="242571" cy="2337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DA5525A4-F0CE-3207-662F-F8F4E5C47CA5}"/>
              </a:ext>
            </a:extLst>
          </p:cNvPr>
          <p:cNvSpPr/>
          <p:nvPr/>
        </p:nvSpPr>
        <p:spPr>
          <a:xfrm>
            <a:off x="7448867" y="1771302"/>
            <a:ext cx="242571" cy="2337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44F2EB34-D08E-7057-22C4-10D5960B0D96}"/>
              </a:ext>
            </a:extLst>
          </p:cNvPr>
          <p:cNvSpPr/>
          <p:nvPr/>
        </p:nvSpPr>
        <p:spPr>
          <a:xfrm>
            <a:off x="9817673" y="1765504"/>
            <a:ext cx="242571" cy="2337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09A530B0-56E1-8B50-77E2-4D2A3643DBE9}"/>
              </a:ext>
            </a:extLst>
          </p:cNvPr>
          <p:cNvSpPr/>
          <p:nvPr/>
        </p:nvSpPr>
        <p:spPr>
          <a:xfrm>
            <a:off x="7283450" y="3429001"/>
            <a:ext cx="831850" cy="2428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78856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26877-7627-B172-CEFF-A75E26414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A képen szöveg, képernyőkép, térkép, szoftv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47B89A4E-A725-7739-4DB3-562A887269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37579" y="1422400"/>
            <a:ext cx="3285582" cy="14984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970FE4A-409C-B949-CAB6-E9E676FE5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Kijelölés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ED320A2-09BE-1FF8-FF60-979218149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899379" cy="4754563"/>
          </a:xfrm>
        </p:spPr>
        <p:txBody>
          <a:bodyPr/>
          <a:lstStyle/>
          <a:p>
            <a:r>
              <a:rPr lang="hu-HU" dirty="0"/>
              <a:t>kijelölés</a:t>
            </a:r>
          </a:p>
          <a:p>
            <a:pPr lvl="1"/>
            <a:r>
              <a:rPr lang="hu-HU" dirty="0"/>
              <a:t>téglalappal vagy kattintva</a:t>
            </a:r>
          </a:p>
          <a:p>
            <a:pPr lvl="1"/>
            <a:r>
              <a:rPr lang="hu-HU" dirty="0"/>
              <a:t>meglévő kijelölés bővítése a </a:t>
            </a:r>
            <a:r>
              <a:rPr lang="hu-HU" dirty="0" err="1"/>
              <a:t>Ctrl</a:t>
            </a:r>
            <a:r>
              <a:rPr lang="hu-HU" dirty="0"/>
              <a:t> </a:t>
            </a:r>
            <a:r>
              <a:rPr lang="hu-HU" dirty="0" err="1"/>
              <a:t>nyomvatartásával</a:t>
            </a:r>
            <a:endParaRPr lang="hu-HU" dirty="0"/>
          </a:p>
          <a:p>
            <a:pPr lvl="1"/>
            <a:r>
              <a:rPr lang="hu-HU" dirty="0"/>
              <a:t>rengeteg további kijelölési lehetőség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829E88B-5EF1-090E-2188-E2050144A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pic>
        <p:nvPicPr>
          <p:cNvPr id="8" name="Kép 7" descr="A képen szöveg, képernyőkép, térkép, szoftv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F60A07B1-17D4-C309-1041-ED7AEE7471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37579" y="3002184"/>
            <a:ext cx="3285582" cy="12424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78160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43E32-FEF2-E93E-3E81-31A89146C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ACAE448-3F3D-CFA0-6675-B6B46E1BB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Kijelölés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18E038D-2038-4309-3F85-8952BDAF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899379" cy="4754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u-HU" dirty="0"/>
              <a:t>kijelölés</a:t>
            </a:r>
          </a:p>
          <a:p>
            <a:pPr lvl="1"/>
            <a:r>
              <a:rPr lang="hu-HU" dirty="0"/>
              <a:t>téglalappal vagy kattintva</a:t>
            </a:r>
          </a:p>
          <a:p>
            <a:pPr lvl="1"/>
            <a:r>
              <a:rPr lang="hu-HU" dirty="0"/>
              <a:t>meglévő kijelölés bővítése a </a:t>
            </a:r>
            <a:r>
              <a:rPr lang="hu-HU" dirty="0" err="1"/>
              <a:t>Ctrl</a:t>
            </a:r>
            <a:r>
              <a:rPr lang="hu-HU" dirty="0"/>
              <a:t> </a:t>
            </a:r>
            <a:r>
              <a:rPr lang="hu-HU" dirty="0" err="1"/>
              <a:t>nyomvatartásával</a:t>
            </a:r>
            <a:endParaRPr lang="hu-HU" dirty="0"/>
          </a:p>
          <a:p>
            <a:pPr lvl="1"/>
            <a:r>
              <a:rPr lang="hu-HU" dirty="0"/>
              <a:t>rengeteg további kijelölési lehetőség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A302608-C101-B44C-23CD-AE8F847E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pic>
        <p:nvPicPr>
          <p:cNvPr id="5" name="Kép 4" descr="A képen szöveg, képernyőkép, térkép, szoftv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000ADCB0-732B-E7F8-0D2F-6D8ED35DDC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37579" y="1422400"/>
            <a:ext cx="3285582" cy="14984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 descr="A képen szöveg, képernyőkép, térkép, szoftv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1A54B070-5709-342E-D56F-178AED96DF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37579" y="3002184"/>
            <a:ext cx="3285582" cy="12424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6D806B60-08A9-59F5-0162-C26B8A0CC602}"/>
              </a:ext>
            </a:extLst>
          </p:cNvPr>
          <p:cNvSpPr/>
          <p:nvPr/>
        </p:nvSpPr>
        <p:spPr>
          <a:xfrm rot="1225821">
            <a:off x="3428912" y="2769335"/>
            <a:ext cx="3586046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NEM MUTATOM BE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859326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873EB-59B3-FE52-ECBE-F833EC77F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6A9BEA-A1E2-6D82-2517-216785BA9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Kijelölés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EAE9075-6B5E-6AD8-A63D-6F496DAD8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638144" cy="4754563"/>
          </a:xfrm>
        </p:spPr>
        <p:txBody>
          <a:bodyPr/>
          <a:lstStyle/>
          <a:p>
            <a:r>
              <a:rPr lang="hu-HU" dirty="0"/>
              <a:t>kijelölés</a:t>
            </a:r>
          </a:p>
          <a:p>
            <a:pPr lvl="1"/>
            <a:r>
              <a:rPr lang="hu-HU" dirty="0"/>
              <a:t>téglalappal vagy kattintva</a:t>
            </a:r>
          </a:p>
          <a:p>
            <a:pPr lvl="1"/>
            <a:r>
              <a:rPr lang="hu-HU" dirty="0"/>
              <a:t>meglévő kijelölés bővítése a </a:t>
            </a:r>
            <a:r>
              <a:rPr lang="hu-HU" dirty="0" err="1"/>
              <a:t>Ctrl</a:t>
            </a:r>
            <a:r>
              <a:rPr lang="hu-HU" dirty="0"/>
              <a:t> </a:t>
            </a:r>
            <a:r>
              <a:rPr lang="hu-HU" dirty="0" err="1"/>
              <a:t>nyomvatartásával</a:t>
            </a:r>
            <a:endParaRPr lang="hu-HU" dirty="0"/>
          </a:p>
          <a:p>
            <a:pPr lvl="1"/>
            <a:r>
              <a:rPr lang="hu-HU" dirty="0"/>
              <a:t>rengeteg további kijelölési lehetőség</a:t>
            </a:r>
          </a:p>
          <a:p>
            <a:r>
              <a:rPr lang="hu-HU" dirty="0"/>
              <a:t>elemek mentése új vektorrétegbe</a:t>
            </a:r>
          </a:p>
          <a:p>
            <a:pPr lvl="1"/>
            <a:r>
              <a:rPr lang="hu-HU" dirty="0"/>
              <a:t>összes elem: jobb klikk &gt; Export &gt; </a:t>
            </a:r>
            <a:r>
              <a:rPr lang="hu-HU" dirty="0" err="1"/>
              <a:t>Save</a:t>
            </a:r>
            <a:r>
              <a:rPr lang="hu-HU" dirty="0"/>
              <a:t> </a:t>
            </a:r>
            <a:r>
              <a:rPr lang="hu-HU" dirty="0" err="1"/>
              <a:t>Features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…</a:t>
            </a:r>
          </a:p>
          <a:p>
            <a:pPr lvl="1"/>
            <a:r>
              <a:rPr lang="hu-HU" dirty="0"/>
              <a:t>csak a kijelöltek: jobb klikk &gt; Export &gt; </a:t>
            </a:r>
            <a:r>
              <a:rPr lang="hu-HU" dirty="0" err="1"/>
              <a:t>Save</a:t>
            </a:r>
            <a:r>
              <a:rPr lang="hu-HU" dirty="0"/>
              <a:t> </a:t>
            </a:r>
            <a:r>
              <a:rPr lang="hu-HU" dirty="0" err="1"/>
              <a:t>Selected</a:t>
            </a:r>
            <a:r>
              <a:rPr lang="hu-HU" dirty="0"/>
              <a:t> </a:t>
            </a:r>
            <a:r>
              <a:rPr lang="hu-HU" dirty="0" err="1"/>
              <a:t>Features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…</a:t>
            </a:r>
          </a:p>
          <a:p>
            <a:pPr lvl="1"/>
            <a:r>
              <a:rPr lang="hu-HU" dirty="0"/>
              <a:t>ugyanazt az ablakot nyitja meg, csak egy jelölőnégyzetben különböznek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EA92B03-DAF9-5EC9-46C4-78EF92125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30A916BE-E925-AF54-CC46-EC3CFDD8248F}"/>
              </a:ext>
            </a:extLst>
          </p:cNvPr>
          <p:cNvSpPr/>
          <p:nvPr/>
        </p:nvSpPr>
        <p:spPr>
          <a:xfrm rot="1225821">
            <a:off x="3428912" y="2769335"/>
            <a:ext cx="3586046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NEM MUTATOM BE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</a:t>
            </a:r>
          </a:p>
        </p:txBody>
      </p:sp>
      <p:pic>
        <p:nvPicPr>
          <p:cNvPr id="6" name="Kép 5" descr="A képen szöveg, képernyőkép, képernyő, szá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089E261-DFB9-3F1E-C282-546E24EA3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344" y="1422400"/>
            <a:ext cx="3558040" cy="46614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94033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2D2A5-095B-4CA2-0B13-9B61D78FE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D24C2AF-D3B2-7752-3899-4C36ECA66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Kijelölés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8D38DB4-FE43-C6BE-1E18-FEFB2EC6F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638144" cy="4754563"/>
          </a:xfrm>
        </p:spPr>
        <p:txBody>
          <a:bodyPr/>
          <a:lstStyle/>
          <a:p>
            <a:r>
              <a:rPr lang="hu-HU" dirty="0"/>
              <a:t>kijelölés</a:t>
            </a:r>
          </a:p>
          <a:p>
            <a:pPr lvl="1"/>
            <a:r>
              <a:rPr lang="hu-HU" dirty="0"/>
              <a:t>téglalappal vagy kattintva</a:t>
            </a:r>
          </a:p>
          <a:p>
            <a:pPr lvl="1"/>
            <a:r>
              <a:rPr lang="hu-HU" dirty="0"/>
              <a:t>meglévő kijelölés bővítése a </a:t>
            </a:r>
            <a:r>
              <a:rPr lang="hu-HU" dirty="0" err="1"/>
              <a:t>Ctrl</a:t>
            </a:r>
            <a:r>
              <a:rPr lang="hu-HU" dirty="0"/>
              <a:t> </a:t>
            </a:r>
            <a:r>
              <a:rPr lang="hu-HU" dirty="0" err="1"/>
              <a:t>nyomvatartásával</a:t>
            </a:r>
            <a:endParaRPr lang="hu-HU" dirty="0"/>
          </a:p>
          <a:p>
            <a:pPr lvl="1"/>
            <a:r>
              <a:rPr lang="hu-HU" dirty="0"/>
              <a:t>rengeteg további kijelölési lehetőség</a:t>
            </a:r>
          </a:p>
          <a:p>
            <a:r>
              <a:rPr lang="hu-HU" dirty="0"/>
              <a:t>elemek mentése új vektorrétegbe</a:t>
            </a:r>
          </a:p>
          <a:p>
            <a:pPr lvl="1"/>
            <a:r>
              <a:rPr lang="hu-HU" dirty="0"/>
              <a:t>összes elem: jobb klikk &gt; Export &gt; </a:t>
            </a:r>
            <a:r>
              <a:rPr lang="hu-HU" dirty="0" err="1"/>
              <a:t>Save</a:t>
            </a:r>
            <a:r>
              <a:rPr lang="hu-HU" dirty="0"/>
              <a:t> </a:t>
            </a:r>
            <a:r>
              <a:rPr lang="hu-HU" dirty="0" err="1"/>
              <a:t>Features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…</a:t>
            </a:r>
          </a:p>
          <a:p>
            <a:pPr lvl="1"/>
            <a:r>
              <a:rPr lang="hu-HU" dirty="0"/>
              <a:t>csak a kijelöltek: jobb klikk &gt; Export &gt; </a:t>
            </a:r>
            <a:r>
              <a:rPr lang="hu-HU" dirty="0" err="1"/>
              <a:t>Save</a:t>
            </a:r>
            <a:r>
              <a:rPr lang="hu-HU" dirty="0"/>
              <a:t> </a:t>
            </a:r>
            <a:r>
              <a:rPr lang="hu-HU" dirty="0" err="1"/>
              <a:t>Selected</a:t>
            </a:r>
            <a:r>
              <a:rPr lang="hu-HU" dirty="0"/>
              <a:t> </a:t>
            </a:r>
            <a:r>
              <a:rPr lang="hu-HU" dirty="0" err="1"/>
              <a:t>Features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…</a:t>
            </a:r>
          </a:p>
          <a:p>
            <a:pPr lvl="1"/>
            <a:r>
              <a:rPr lang="hu-HU" dirty="0"/>
              <a:t>ugyanazt az ablakot nyitja meg, csak </a:t>
            </a:r>
            <a:r>
              <a:rPr lang="hu-HU" dirty="0">
                <a:solidFill>
                  <a:srgbClr val="FF0000"/>
                </a:solidFill>
              </a:rPr>
              <a:t>egy jelölőnégyzetben különböznek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BFD2DE4-CF18-DC24-A550-3B68E49B5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BE953CDE-362C-F975-626F-48911C72CD49}"/>
              </a:ext>
            </a:extLst>
          </p:cNvPr>
          <p:cNvSpPr/>
          <p:nvPr/>
        </p:nvSpPr>
        <p:spPr>
          <a:xfrm rot="1225821">
            <a:off x="3428912" y="2769335"/>
            <a:ext cx="3586046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NEM MUTATOM BE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</a:t>
            </a:r>
          </a:p>
        </p:txBody>
      </p:sp>
      <p:pic>
        <p:nvPicPr>
          <p:cNvPr id="6" name="Kép 5" descr="A képen szöveg, képernyőkép, képernyő, szá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6A50AF02-C59A-41D3-78D5-8FF87F60E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344" y="1422400"/>
            <a:ext cx="3558040" cy="46614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10AD8523-AC03-1CAA-7B5E-D5B4289C4A21}"/>
              </a:ext>
            </a:extLst>
          </p:cNvPr>
          <p:cNvSpPr/>
          <p:nvPr/>
        </p:nvSpPr>
        <p:spPr>
          <a:xfrm>
            <a:off x="8578144" y="3054349"/>
            <a:ext cx="1247846" cy="2194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38155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E5E72-49BE-561D-95F9-A0124195B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221CDD-E821-C3D9-A865-2873CA8D0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Kijelölés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4610146-C875-7360-E52F-8C15E2360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694471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mentsünk minden módosítást, fejezzük be a szerkesztést</a:t>
            </a:r>
          </a:p>
          <a:p>
            <a:pPr lvl="1"/>
            <a:r>
              <a:rPr lang="hu-HU" dirty="0"/>
              <a:t>téglalaposan jelöljünk ki néhány kőzetpoligont</a:t>
            </a:r>
          </a:p>
          <a:p>
            <a:pPr lvl="1"/>
            <a:r>
              <a:rPr lang="hu-HU" dirty="0"/>
              <a:t>majd még egyet adjunk a kijelöléshez</a:t>
            </a:r>
          </a:p>
          <a:p>
            <a:pPr lvl="1"/>
            <a:r>
              <a:rPr lang="hu-HU" dirty="0"/>
              <a:t>az attribútumtáblában még jelöljünk ki további sorokat</a:t>
            </a:r>
          </a:p>
          <a:p>
            <a:pPr lvl="1"/>
            <a:r>
              <a:rPr lang="hu-HU" dirty="0"/>
              <a:t>mentsük egy új .</a:t>
            </a:r>
            <a:r>
              <a:rPr lang="hu-HU" dirty="0" err="1"/>
              <a:t>gpkg</a:t>
            </a:r>
            <a:r>
              <a:rPr lang="hu-HU" dirty="0"/>
              <a:t>-fájlba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5E6C5FB-7F8B-1DCD-E464-540869C1A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pic>
        <p:nvPicPr>
          <p:cNvPr id="10" name="Kép 9" descr="A képen szöveg, térkép, képernyőké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1E23E20-59E5-D39F-C843-88C426E5F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671" y="2591993"/>
            <a:ext cx="4453285" cy="34679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 descr="A képen szöveg, képernyőkép, képernyő, szá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22FB1CBC-52E8-D5FE-FBCA-F75AF2A02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345" y="174172"/>
            <a:ext cx="3558040" cy="46614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8842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kérdések?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5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E2567-CF28-975E-716C-5CE68D786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DAA4BC-3F46-3BE1-BF16-5A08334A3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Szerkesztés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C0A15BB-CBDA-CC38-247D-0118677BF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555578" cy="4754563"/>
          </a:xfrm>
        </p:spPr>
        <p:txBody>
          <a:bodyPr/>
          <a:lstStyle/>
          <a:p>
            <a:r>
              <a:rPr lang="hu-HU" dirty="0"/>
              <a:t>szerkesztés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új geometriák és hozzájuk tartozó adatok (új sor) létrehozása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meglévő geometriák módosítása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adatok módosítása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geometriák és hozzájuk tartozó adatok törlése</a:t>
            </a:r>
          </a:p>
          <a:p>
            <a:pPr lvl="1"/>
            <a:r>
              <a:rPr lang="hu-HU" dirty="0"/>
              <a:t>mezők hozzáadása/törlése</a:t>
            </a:r>
          </a:p>
          <a:p>
            <a:pPr lvl="1"/>
            <a:r>
              <a:rPr lang="hu-HU" dirty="0"/>
              <a:t>mezők kitöltése értékkel</a:t>
            </a:r>
          </a:p>
          <a:p>
            <a:r>
              <a:rPr lang="hu-HU" dirty="0"/>
              <a:t>digitalizálás</a:t>
            </a:r>
          </a:p>
          <a:p>
            <a:pPr lvl="1"/>
            <a:r>
              <a:rPr lang="hu-HU" dirty="0"/>
              <a:t>új geometriák (esetleg adatok is) létrehozása nem vektoros adatforrás segítségével</a:t>
            </a:r>
          </a:p>
          <a:p>
            <a:pPr lvl="1"/>
            <a:r>
              <a:rPr lang="hu-HU" dirty="0"/>
              <a:t>pl. alaptérkép vagy raszter</a:t>
            </a:r>
          </a:p>
          <a:p>
            <a:pPr lvl="1"/>
            <a:r>
              <a:rPr lang="hu-HU" dirty="0"/>
              <a:t>tipikusan egy szkennelt, majd </a:t>
            </a:r>
            <a:r>
              <a:rPr lang="hu-HU" dirty="0" err="1">
                <a:solidFill>
                  <a:srgbClr val="FF0000"/>
                </a:solidFill>
              </a:rPr>
              <a:t>georeferált</a:t>
            </a:r>
            <a:r>
              <a:rPr lang="hu-HU" dirty="0">
                <a:solidFill>
                  <a:srgbClr val="FF0000"/>
                </a:solidFill>
              </a:rPr>
              <a:t> térkép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BE2897D-A01A-5717-FDBC-679D9289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pic>
        <p:nvPicPr>
          <p:cNvPr id="6" name="Kép 5" descr="A képen térkép, szöveg, atlasz, Világ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B7A09189-5553-86D9-E2FE-A37BC2246D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3778" y="3340512"/>
            <a:ext cx="3621241" cy="27191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 descr="A képen szöveg, térkép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9614C61E-BEC5-90BF-3D6C-2B75EA627D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3778" y="1422400"/>
            <a:ext cx="3621241" cy="1770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3FBB15D3-2177-B029-A2E6-098786256F10}"/>
              </a:ext>
            </a:extLst>
          </p:cNvPr>
          <p:cNvSpPr/>
          <p:nvPr/>
        </p:nvSpPr>
        <p:spPr>
          <a:xfrm rot="1225821">
            <a:off x="3797774" y="2102123"/>
            <a:ext cx="3988784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EZEKET PRÓBÁLJUK KI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D479D91B-9316-CEAD-2CCB-1F21A627BAF3}"/>
              </a:ext>
            </a:extLst>
          </p:cNvPr>
          <p:cNvSpPr/>
          <p:nvPr/>
        </p:nvSpPr>
        <p:spPr>
          <a:xfrm rot="1225821">
            <a:off x="4874152" y="5538774"/>
            <a:ext cx="3118739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PÁR HÉT MÚLVA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2199382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B0884-76FA-EB8D-E8F4-54401C92D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9F914D-A160-7366-8AE5-952D5E0D1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Szerkesztés folyamata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675E8F1-91B7-EE28-2A97-CD75495AB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84" y="1422400"/>
            <a:ext cx="6634316" cy="4754563"/>
          </a:xfrm>
        </p:spPr>
        <p:txBody>
          <a:bodyPr/>
          <a:lstStyle/>
          <a:p>
            <a:r>
              <a:rPr lang="hu-HU" dirty="0"/>
              <a:t>szerkesztés megkezdése</a:t>
            </a:r>
          </a:p>
          <a:p>
            <a:r>
              <a:rPr lang="hu-HU" dirty="0"/>
              <a:t>létrehozás/módosítás/törlés</a:t>
            </a:r>
          </a:p>
          <a:p>
            <a:r>
              <a:rPr lang="hu-HU" dirty="0"/>
              <a:t>módosítások mentése vagy visszavonása</a:t>
            </a:r>
          </a:p>
          <a:p>
            <a:pPr lvl="1"/>
            <a:r>
              <a:rPr lang="hu-HU" dirty="0"/>
              <a:t>bármikor a szerkesztés során</a:t>
            </a:r>
          </a:p>
          <a:p>
            <a:pPr lvl="1"/>
            <a:r>
              <a:rPr lang="hu-HU" dirty="0"/>
              <a:t>akár többször is</a:t>
            </a:r>
          </a:p>
          <a:p>
            <a:r>
              <a:rPr lang="hu-HU" dirty="0"/>
              <a:t>szerkesztés befejezése</a:t>
            </a:r>
          </a:p>
          <a:p>
            <a:pPr lvl="1"/>
            <a:r>
              <a:rPr lang="hu-HU" dirty="0"/>
              <a:t>ha van mentetlen módosítás, rákérdez</a:t>
            </a:r>
          </a:p>
          <a:p>
            <a:pPr lvl="1"/>
            <a:r>
              <a:rPr lang="hu-HU" dirty="0"/>
              <a:t>választhatjuk a befejezést úgy is, hogy minden módosítást eldobunk</a:t>
            </a:r>
          </a:p>
          <a:p>
            <a:endParaRPr lang="hu-HU" dirty="0"/>
          </a:p>
        </p:txBody>
      </p:sp>
      <p:pic>
        <p:nvPicPr>
          <p:cNvPr id="7" name="Kép 6" descr="A képen szöveg, képernyőkép, térkép, szoftv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AAEC9C5A-6BC7-03B5-5EBE-30FBFF6208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7528" y="1511696"/>
            <a:ext cx="2810624" cy="1854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25344617-64E6-1C8C-C765-5BB9AB6D6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pic>
        <p:nvPicPr>
          <p:cNvPr id="8" name="Kép 7" descr="A képen szöveg, képernyőkép, térkép, írószer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FC11849E-0040-A7DB-9EC8-B15893795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41" y="3565524"/>
            <a:ext cx="4333333" cy="254285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3406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96F8D-3069-5F94-F32C-FF51DD49D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A képen szöveg, képernyőkép, térkép, szoftv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AFD1FBF6-1847-FA1D-852D-95C3F6194C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7528" y="1511696"/>
            <a:ext cx="2810624" cy="1854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2255B99-D5C8-C9E3-7408-D302EC334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Szerkesztés folyamata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E19CF47-9807-5CB9-1242-9EC05318D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84" y="1422400"/>
            <a:ext cx="6634316" cy="4754563"/>
          </a:xfrm>
        </p:spPr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szerkesztés megkezdése</a:t>
            </a:r>
          </a:p>
          <a:p>
            <a:r>
              <a:rPr lang="hu-HU" dirty="0"/>
              <a:t>létrehozás/módosítás/törlés</a:t>
            </a:r>
          </a:p>
          <a:p>
            <a:r>
              <a:rPr lang="hu-HU" dirty="0"/>
              <a:t>módosítások mentése vagy visszavonása</a:t>
            </a:r>
          </a:p>
          <a:p>
            <a:pPr lvl="1"/>
            <a:r>
              <a:rPr lang="hu-HU" dirty="0"/>
              <a:t>bármikor a szerkesztés során</a:t>
            </a:r>
          </a:p>
          <a:p>
            <a:pPr lvl="1"/>
            <a:r>
              <a:rPr lang="hu-HU" dirty="0"/>
              <a:t>akár többször is</a:t>
            </a:r>
          </a:p>
          <a:p>
            <a:r>
              <a:rPr lang="hu-HU" dirty="0"/>
              <a:t>szerkesztés befejezése</a:t>
            </a:r>
          </a:p>
          <a:p>
            <a:pPr lvl="1"/>
            <a:r>
              <a:rPr lang="hu-HU" dirty="0"/>
              <a:t>ha van mentetlen módosítás, rákérdez</a:t>
            </a:r>
          </a:p>
          <a:p>
            <a:pPr lvl="1"/>
            <a:r>
              <a:rPr lang="hu-HU" dirty="0"/>
              <a:t>választhatjuk a befejezést úgy is, hogy minden módosítást eldobunk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FA7716D-1825-4A88-B7CC-9FE489688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pic>
        <p:nvPicPr>
          <p:cNvPr id="8" name="Kép 7" descr="A képen szöveg, képernyőkép, térkép, írószer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F211B4FC-AA50-E254-289E-D6EA2A501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41" y="3565524"/>
            <a:ext cx="4333333" cy="2542857"/>
          </a:xfrm>
          <a:prstGeom prst="rect">
            <a:avLst/>
          </a:prstGeom>
          <a:ln>
            <a:noFill/>
          </a:ln>
        </p:spPr>
      </p:pic>
      <p:sp>
        <p:nvSpPr>
          <p:cNvPr id="10" name="Téglalap 9">
            <a:extLst>
              <a:ext uri="{FF2B5EF4-FFF2-40B4-BE49-F238E27FC236}">
                <a16:creationId xmlns:a16="http://schemas.microsoft.com/office/drawing/2014/main" id="{91C2D3BF-444F-86C3-DE1D-280AA0509C6C}"/>
              </a:ext>
            </a:extLst>
          </p:cNvPr>
          <p:cNvSpPr/>
          <p:nvPr/>
        </p:nvSpPr>
        <p:spPr>
          <a:xfrm>
            <a:off x="1153240" y="1511696"/>
            <a:ext cx="313610" cy="3266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4939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C388F-05D4-93DB-B54D-0D62F61B9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A képen szöveg, képernyőkép, térkép, szoftv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786B3669-E62D-73D9-582D-5F0176DA5D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7528" y="1511696"/>
            <a:ext cx="2810624" cy="1854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F556E6C-05D9-2EB7-30FB-F0325739F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Szerkesztés folyamata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47F0B1D-4FA6-9BC2-F24E-DEFEAC7FF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84" y="1422400"/>
            <a:ext cx="6634316" cy="4754563"/>
          </a:xfrm>
        </p:spPr>
        <p:txBody>
          <a:bodyPr/>
          <a:lstStyle/>
          <a:p>
            <a:r>
              <a:rPr lang="hu-HU" dirty="0"/>
              <a:t>szerkesztés megkezdése</a:t>
            </a:r>
          </a:p>
          <a:p>
            <a:r>
              <a:rPr lang="hu-HU" dirty="0">
                <a:solidFill>
                  <a:srgbClr val="FF0000"/>
                </a:solidFill>
              </a:rPr>
              <a:t>létrehozás</a:t>
            </a:r>
            <a:r>
              <a:rPr lang="hu-HU" dirty="0"/>
              <a:t>/módosítás/törlés</a:t>
            </a:r>
          </a:p>
          <a:p>
            <a:r>
              <a:rPr lang="hu-HU" dirty="0"/>
              <a:t>módosítások mentése vagy visszavonása</a:t>
            </a:r>
          </a:p>
          <a:p>
            <a:pPr lvl="1"/>
            <a:r>
              <a:rPr lang="hu-HU" dirty="0"/>
              <a:t>bármikor a szerkesztés során</a:t>
            </a:r>
          </a:p>
          <a:p>
            <a:pPr lvl="1"/>
            <a:r>
              <a:rPr lang="hu-HU" dirty="0"/>
              <a:t>akár többször is</a:t>
            </a:r>
          </a:p>
          <a:p>
            <a:r>
              <a:rPr lang="hu-HU" dirty="0"/>
              <a:t>szerkesztés befejezése</a:t>
            </a:r>
          </a:p>
          <a:p>
            <a:pPr lvl="1"/>
            <a:r>
              <a:rPr lang="hu-HU" dirty="0"/>
              <a:t>ha van mentetlen módosítás, rákérdez</a:t>
            </a:r>
          </a:p>
          <a:p>
            <a:pPr lvl="1"/>
            <a:r>
              <a:rPr lang="hu-HU" dirty="0"/>
              <a:t>választhatjuk a befejezést úgy is, hogy minden módosítást eldobunk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D09C153-D98F-FC13-6D76-385E823D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pic>
        <p:nvPicPr>
          <p:cNvPr id="8" name="Kép 7" descr="A képen szöveg, képernyőkép, térkép, írószer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473227BF-1CC4-10D9-A4E0-73B4697E0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41" y="3565524"/>
            <a:ext cx="4333333" cy="2542857"/>
          </a:xfrm>
          <a:prstGeom prst="rect">
            <a:avLst/>
          </a:prstGeom>
          <a:ln>
            <a:noFill/>
          </a:ln>
        </p:spPr>
      </p:pic>
      <p:sp>
        <p:nvSpPr>
          <p:cNvPr id="10" name="Téglalap 9">
            <a:extLst>
              <a:ext uri="{FF2B5EF4-FFF2-40B4-BE49-F238E27FC236}">
                <a16:creationId xmlns:a16="http://schemas.microsoft.com/office/drawing/2014/main" id="{9C44074B-248F-CA11-9797-022ED10F46CA}"/>
              </a:ext>
            </a:extLst>
          </p:cNvPr>
          <p:cNvSpPr/>
          <p:nvPr/>
        </p:nvSpPr>
        <p:spPr>
          <a:xfrm>
            <a:off x="2220040" y="1511696"/>
            <a:ext cx="313610" cy="3266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3120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7DA0F-BD88-DA24-E68E-D861C80C6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A képen szöveg, képernyőkép, térkép, szoftv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220174D5-2C53-BBF2-69C5-990E5716C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7528" y="1511696"/>
            <a:ext cx="2810624" cy="1854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6E0C2E78-0995-2AD9-4085-9C265BC97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Szerkesztés folyamata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1024B7-5470-0A6F-9F5B-8677BB77C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84" y="1422400"/>
            <a:ext cx="6634316" cy="4754563"/>
          </a:xfrm>
        </p:spPr>
        <p:txBody>
          <a:bodyPr/>
          <a:lstStyle/>
          <a:p>
            <a:r>
              <a:rPr lang="hu-HU" dirty="0"/>
              <a:t>szerkesztés megkezdése</a:t>
            </a:r>
          </a:p>
          <a:p>
            <a:r>
              <a:rPr lang="hu-HU" dirty="0"/>
              <a:t>létrehozás/</a:t>
            </a:r>
            <a:r>
              <a:rPr lang="hu-HU" dirty="0">
                <a:solidFill>
                  <a:srgbClr val="FF0000"/>
                </a:solidFill>
              </a:rPr>
              <a:t>módosítás</a:t>
            </a:r>
            <a:r>
              <a:rPr lang="hu-HU" dirty="0"/>
              <a:t>/törlés</a:t>
            </a:r>
          </a:p>
          <a:p>
            <a:r>
              <a:rPr lang="hu-HU" dirty="0"/>
              <a:t>módosítások mentése vagy visszavonása</a:t>
            </a:r>
          </a:p>
          <a:p>
            <a:pPr lvl="1"/>
            <a:r>
              <a:rPr lang="hu-HU" dirty="0"/>
              <a:t>bármikor a szerkesztés során</a:t>
            </a:r>
          </a:p>
          <a:p>
            <a:pPr lvl="1"/>
            <a:r>
              <a:rPr lang="hu-HU" dirty="0"/>
              <a:t>akár többször is</a:t>
            </a:r>
          </a:p>
          <a:p>
            <a:r>
              <a:rPr lang="hu-HU" dirty="0"/>
              <a:t>szerkesztés befejezése</a:t>
            </a:r>
          </a:p>
          <a:p>
            <a:pPr lvl="1"/>
            <a:r>
              <a:rPr lang="hu-HU" dirty="0"/>
              <a:t>ha van mentetlen módosítás, rákérdez</a:t>
            </a:r>
          </a:p>
          <a:p>
            <a:pPr lvl="1"/>
            <a:r>
              <a:rPr lang="hu-HU" dirty="0"/>
              <a:t>választhatjuk a befejezést úgy is, hogy minden módosítást eldobunk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D21F113-F4BF-CAA3-A150-B9988BA51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07:42</a:t>
            </a:fld>
            <a:endParaRPr lang="en-US"/>
          </a:p>
        </p:txBody>
      </p:sp>
      <p:pic>
        <p:nvPicPr>
          <p:cNvPr id="8" name="Kép 7" descr="A képen szöveg, képernyőkép, térkép, írószer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4DD19CDB-D9F0-E63B-7B0B-5FEF86220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41" y="3565524"/>
            <a:ext cx="4333333" cy="2542857"/>
          </a:xfrm>
          <a:prstGeom prst="rect">
            <a:avLst/>
          </a:prstGeom>
          <a:ln>
            <a:noFill/>
          </a:ln>
        </p:spPr>
      </p:pic>
      <p:sp>
        <p:nvSpPr>
          <p:cNvPr id="10" name="Téglalap 9">
            <a:extLst>
              <a:ext uri="{FF2B5EF4-FFF2-40B4-BE49-F238E27FC236}">
                <a16:creationId xmlns:a16="http://schemas.microsoft.com/office/drawing/2014/main" id="{43D6AFD2-0AB7-F751-2C1A-AD41616B7C11}"/>
              </a:ext>
            </a:extLst>
          </p:cNvPr>
          <p:cNvSpPr/>
          <p:nvPr/>
        </p:nvSpPr>
        <p:spPr>
          <a:xfrm>
            <a:off x="2522602" y="1511696"/>
            <a:ext cx="313610" cy="3266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8080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12412</TotalTime>
  <Words>1983</Words>
  <Application>Microsoft Office PowerPoint</Application>
  <PresentationFormat>Szélesvásznú</PresentationFormat>
  <Paragraphs>423</Paragraphs>
  <Slides>46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46</vt:i4>
      </vt:variant>
    </vt:vector>
  </HeadingPairs>
  <TitlesOfParts>
    <vt:vector size="52" baseType="lpstr">
      <vt:lpstr>Arial</vt:lpstr>
      <vt:lpstr>Arial Narrow</vt:lpstr>
      <vt:lpstr>Calibri</vt:lpstr>
      <vt:lpstr>Courier New</vt:lpstr>
      <vt:lpstr>Wingdings</vt:lpstr>
      <vt:lpstr>Office-téma</vt:lpstr>
      <vt:lpstr>Digitalizálás és szerkesztés</vt:lpstr>
      <vt:lpstr>Szerkesztés</vt:lpstr>
      <vt:lpstr>Szerkesztés</vt:lpstr>
      <vt:lpstr>Szerkesztés</vt:lpstr>
      <vt:lpstr>Szerkesztés</vt:lpstr>
      <vt:lpstr>Szerkesztés folyamata</vt:lpstr>
      <vt:lpstr>Szerkesztés folyamata</vt:lpstr>
      <vt:lpstr>Szerkesztés folyamata</vt:lpstr>
      <vt:lpstr>Szerkesztés folyamata</vt:lpstr>
      <vt:lpstr>Szerkesztés folyamata</vt:lpstr>
      <vt:lpstr>Szerkesztés folyamata</vt:lpstr>
      <vt:lpstr>Szerkesztés folyamata</vt:lpstr>
      <vt:lpstr>Új geometriák rajzolása</vt:lpstr>
      <vt:lpstr>Új geometriák rajzolása</vt:lpstr>
      <vt:lpstr>Új geometriák rajzolása</vt:lpstr>
      <vt:lpstr>Tapadási beállítások</vt:lpstr>
      <vt:lpstr>Tapadási beállítások</vt:lpstr>
      <vt:lpstr>Tapadási beállítások</vt:lpstr>
      <vt:lpstr>Tapadási beállítások</vt:lpstr>
      <vt:lpstr>Tapadási beállítások</vt:lpstr>
      <vt:lpstr>Tapadási beállítások</vt:lpstr>
      <vt:lpstr>Tapadási beállítások</vt:lpstr>
      <vt:lpstr>Új geometriák rajzolása</vt:lpstr>
      <vt:lpstr>Geometriák szerkesztése</vt:lpstr>
      <vt:lpstr>Geometriák szerkesztése</vt:lpstr>
      <vt:lpstr>Geometriák szerkesztése</vt:lpstr>
      <vt:lpstr>Geometriák szerkesztése</vt:lpstr>
      <vt:lpstr>Geometriák szerkesztése</vt:lpstr>
      <vt:lpstr>Geometriák szerkesztése</vt:lpstr>
      <vt:lpstr>Geometriák szerkesztése</vt:lpstr>
      <vt:lpstr>Geometriák szerkesztése</vt:lpstr>
      <vt:lpstr>Attribútumtábla szerkesztése</vt:lpstr>
      <vt:lpstr>Attribútumtábla szerkesztése</vt:lpstr>
      <vt:lpstr>Attribútumtábla szerkesztése</vt:lpstr>
      <vt:lpstr>Attribútumtábla szerkesztése</vt:lpstr>
      <vt:lpstr>Attribútumtábla szerkesztése</vt:lpstr>
      <vt:lpstr>Attribútumtábla szerkesztése</vt:lpstr>
      <vt:lpstr>Attribútumtábla szerkesztése</vt:lpstr>
      <vt:lpstr>Attribútumtábla szerkesztése</vt:lpstr>
      <vt:lpstr>Attribútumtábla szerkesztése</vt:lpstr>
      <vt:lpstr>Kijelölés</vt:lpstr>
      <vt:lpstr>Kijelölés</vt:lpstr>
      <vt:lpstr>Kijelölés</vt:lpstr>
      <vt:lpstr>Kijelölés</vt:lpstr>
      <vt:lpstr>Kijelölés</vt:lpstr>
      <vt:lpstr>Köszönöm a figyelmet!</vt:lpstr>
    </vt:vector>
  </TitlesOfParts>
  <Company>MTA ÖK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Ismerkedés, tematika, követelmény</dc:title>
  <dc:creator>BFÁkos</dc:creator>
  <cp:lastModifiedBy>BFÁkos</cp:lastModifiedBy>
  <cp:revision>411</cp:revision>
  <dcterms:created xsi:type="dcterms:W3CDTF">2021-09-14T06:27:21Z</dcterms:created>
  <dcterms:modified xsi:type="dcterms:W3CDTF">2026-03-02T06:42:42Z</dcterms:modified>
</cp:coreProperties>
</file>